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handoutMasterIdLst>
    <p:handoutMasterId r:id="rId8"/>
  </p:handoutMasterIdLst>
  <p:sldIdLst>
    <p:sldId id="261" r:id="rId5"/>
    <p:sldId id="258" r:id="rId6"/>
  </p:sldIdLst>
  <p:sldSz cx="6858000" cy="9144000" type="letter"/>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re Pender" initials="CP" lastIdx="2" clrIdx="0">
    <p:extLst>
      <p:ext uri="{19B8F6BF-5375-455C-9EA6-DF929625EA0E}">
        <p15:presenceInfo xmlns:p15="http://schemas.microsoft.com/office/powerpoint/2012/main" userId="S-1-5-21-746137067-299502267-1417001333-17055584" providerId="AD"/>
      </p:ext>
    </p:extLst>
  </p:cmAuthor>
  <p:cmAuthor id="2" name="Clare Pender" initials="CP [2]" lastIdx="12" clrIdx="1">
    <p:extLst>
      <p:ext uri="{19B8F6BF-5375-455C-9EA6-DF929625EA0E}">
        <p15:presenceInfo xmlns:p15="http://schemas.microsoft.com/office/powerpoint/2012/main" userId="S::Clare.Pender@ie.ey.com::e71f018a-96c7-4db9-8ca0-2323099730a5" providerId="AD"/>
      </p:ext>
    </p:extLst>
  </p:cmAuthor>
  <p:cmAuthor id="3" name="Gary O'Callaghan" initials="GO" lastIdx="5" clrIdx="2">
    <p:extLst>
      <p:ext uri="{19B8F6BF-5375-455C-9EA6-DF929625EA0E}">
        <p15:presenceInfo xmlns:p15="http://schemas.microsoft.com/office/powerpoint/2012/main" userId="S::Gary.OCallaghan@ie.ey.com::741d669c-df11-4f48-a318-41c60e2efc3d" providerId="AD"/>
      </p:ext>
    </p:extLst>
  </p:cmAuthor>
  <p:cmAuthor id="4" name="Forde, Sinead" initials="FS" lastIdx="11" clrIdx="3">
    <p:extLst>
      <p:ext uri="{19B8F6BF-5375-455C-9EA6-DF929625EA0E}">
        <p15:presenceInfo xmlns:p15="http://schemas.microsoft.com/office/powerpoint/2012/main" userId="S-1-5-21-1482476501-1770027372-725345543-64759" providerId="AD"/>
      </p:ext>
    </p:extLst>
  </p:cmAuthor>
  <p:cmAuthor id="5" name="Maedhbh Brosnan" initials="MB" lastIdx="15" clrIdx="4">
    <p:extLst>
      <p:ext uri="{19B8F6BF-5375-455C-9EA6-DF929625EA0E}">
        <p15:presenceInfo xmlns:p15="http://schemas.microsoft.com/office/powerpoint/2012/main" userId="S-1-5-21-602162358-1500820517-682003330-1230" providerId="AD"/>
      </p:ext>
    </p:extLst>
  </p:cmAuthor>
  <p:cmAuthor id="6" name="Dempsey, Deirdre" initials="DD" lastIdx="5" clrIdx="5">
    <p:extLst>
      <p:ext uri="{19B8F6BF-5375-455C-9EA6-DF929625EA0E}">
        <p15:presenceInfo xmlns:p15="http://schemas.microsoft.com/office/powerpoint/2012/main" userId="S-1-5-21-1482476501-1770027372-725345543-626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A38B"/>
    <a:srgbClr val="62B3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9AE9F-D05D-2000-A0C6-8FCA7689414A}" v="67" dt="2021-02-25T09:02:11.791"/>
    <p1510:client id="{8916ED15-FCF0-4196-92CE-029198F5232E}" v="5" dt="2021-02-24T12:14:39.339"/>
    <p1510:client id="{C9B171EB-993F-D94A-5CDF-0BCB49A8539E}" v="44" dt="2021-02-25T08:47:55.743"/>
    <p1510:client id="{EADD535B-353B-BD19-1BDB-90E702B9A3AA}" v="109" dt="2021-02-24T11:01:19.926"/>
    <p1510:client id="{EC057FCF-AC18-4923-83A6-7804E4E72D77}" v="148" dt="2021-02-25T09:07:18.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29" autoAdjust="0"/>
    <p:restoredTop sz="95141" autoAdjust="0"/>
  </p:normalViewPr>
  <p:slideViewPr>
    <p:cSldViewPr snapToGrid="0">
      <p:cViewPr varScale="1">
        <p:scale>
          <a:sx n="79" d="100"/>
          <a:sy n="79" d="100"/>
        </p:scale>
        <p:origin x="2916" y="126"/>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442569-9DB4-4D87-BAA8-E033B07FDB4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a:extLst>
              <a:ext uri="{FF2B5EF4-FFF2-40B4-BE49-F238E27FC236}">
                <a16:creationId xmlns:a16="http://schemas.microsoft.com/office/drawing/2014/main" id="{B45844DF-894E-45B4-A2C6-08D71347E3B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5BE0E8-1882-4C7A-89EC-30DF0DCC6E9F}" type="datetimeFigureOut">
              <a:rPr lang="en-IE" smtClean="0"/>
              <a:t>26/03/2021</a:t>
            </a:fld>
            <a:endParaRPr lang="en-IE" dirty="0"/>
          </a:p>
        </p:txBody>
      </p:sp>
      <p:sp>
        <p:nvSpPr>
          <p:cNvPr id="4" name="Footer Placeholder 3">
            <a:extLst>
              <a:ext uri="{FF2B5EF4-FFF2-40B4-BE49-F238E27FC236}">
                <a16:creationId xmlns:a16="http://schemas.microsoft.com/office/drawing/2014/main" id="{6012E83C-FE73-4AF4-8718-67C66E930D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5" name="Slide Number Placeholder 4">
            <a:extLst>
              <a:ext uri="{FF2B5EF4-FFF2-40B4-BE49-F238E27FC236}">
                <a16:creationId xmlns:a16="http://schemas.microsoft.com/office/drawing/2014/main" id="{B740B648-C881-4734-A8DB-DE15524C61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85A171-D54D-4A5D-A103-7787F6AB87E3}" type="slidenum">
              <a:rPr lang="en-IE" smtClean="0"/>
              <a:t>‹#›</a:t>
            </a:fld>
            <a:endParaRPr lang="en-IE" dirty="0"/>
          </a:p>
        </p:txBody>
      </p:sp>
    </p:spTree>
    <p:extLst>
      <p:ext uri="{BB962C8B-B14F-4D97-AF65-F5344CB8AC3E}">
        <p14:creationId xmlns:p14="http://schemas.microsoft.com/office/powerpoint/2010/main" val="3191939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09E2E1-3FF2-4C10-80C3-B19062208581}" type="datetimeFigureOut">
              <a:rPr lang="en-IE" smtClean="0"/>
              <a:t>26/03/2021</a:t>
            </a:fld>
            <a:endParaRPr lang="en-IE"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9D80C4-75B2-45AD-A6E7-D966A137BBC7}" type="slidenum">
              <a:rPr lang="en-IE" smtClean="0"/>
              <a:t>‹#›</a:t>
            </a:fld>
            <a:endParaRPr lang="en-IE" dirty="0"/>
          </a:p>
        </p:txBody>
      </p:sp>
    </p:spTree>
    <p:extLst>
      <p:ext uri="{BB962C8B-B14F-4D97-AF65-F5344CB8AC3E}">
        <p14:creationId xmlns:p14="http://schemas.microsoft.com/office/powerpoint/2010/main" val="63002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0A9D80C4-75B2-45AD-A6E7-D966A137BBC7}" type="slidenum">
              <a:rPr lang="en-IE" smtClean="0"/>
              <a:t>2</a:t>
            </a:fld>
            <a:endParaRPr lang="en-IE" dirty="0"/>
          </a:p>
        </p:txBody>
      </p:sp>
    </p:spTree>
    <p:extLst>
      <p:ext uri="{BB962C8B-B14F-4D97-AF65-F5344CB8AC3E}">
        <p14:creationId xmlns:p14="http://schemas.microsoft.com/office/powerpoint/2010/main" val="4039518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1269067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3904826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321237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198762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1592680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412714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1588858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223832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3297978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2499047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F053880-40DF-4AC2-B211-B82793D4C83A}" type="datetimeFigureOut">
              <a:rPr lang="en-IE" smtClean="0"/>
              <a:t>26/03/2021</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AC0D7814-B31C-4C24-96E6-023A6A68CCF2}" type="slidenum">
              <a:rPr lang="en-IE" smtClean="0"/>
              <a:t>‹#›</a:t>
            </a:fld>
            <a:endParaRPr lang="en-IE" dirty="0"/>
          </a:p>
        </p:txBody>
      </p:sp>
    </p:spTree>
    <p:extLst>
      <p:ext uri="{BB962C8B-B14F-4D97-AF65-F5344CB8AC3E}">
        <p14:creationId xmlns:p14="http://schemas.microsoft.com/office/powerpoint/2010/main" val="2800516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A00521D-A39D-460A-9D85-D01FC77E8C5E}"/>
              </a:ext>
            </a:extLst>
          </p:cNvPr>
          <p:cNvGraphicFramePr>
            <a:graphicFrameLocks noChangeAspect="1"/>
          </p:cNvGraphicFramePr>
          <p:nvPr userDrawn="1">
            <p:custDataLst>
              <p:tags r:id="rId13"/>
            </p:custDataLst>
            <p:extLst>
              <p:ext uri="{D42A27DB-BD31-4B8C-83A1-F6EECF244321}">
                <p14:modId xmlns:p14="http://schemas.microsoft.com/office/powerpoint/2010/main" val="21924692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5" imgW="498" imgH="499" progId="TCLayout.ActiveDocument.1">
                  <p:embed/>
                </p:oleObj>
              </mc:Choice>
              <mc:Fallback>
                <p:oleObj name="think-cell Slide" r:id="rId15" imgW="498" imgH="499" progId="TCLayout.ActiveDocument.1">
                  <p:embed/>
                  <p:pic>
                    <p:nvPicPr>
                      <p:cNvPr id="8" name="Object 7" hidden="1">
                        <a:extLst>
                          <a:ext uri="{FF2B5EF4-FFF2-40B4-BE49-F238E27FC236}">
                            <a16:creationId xmlns:a16="http://schemas.microsoft.com/office/drawing/2014/main" id="{6A00521D-A39D-460A-9D85-D01FC77E8C5E}"/>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2FA029C5-D842-4D4C-9455-F9ED31882149}"/>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3300" b="0" i="0" baseline="0" dirty="0">
              <a:latin typeface="Calibri Light" panose="020F0302020204030204" pitchFamily="34" charset="0"/>
              <a:ea typeface="+mj-ea"/>
              <a:cs typeface="+mj-cs"/>
              <a:sym typeface="Calibri Light" panose="020F0302020204030204" pitchFamily="34" charset="0"/>
            </a:endParaRPr>
          </a:p>
        </p:txBody>
      </p:sp>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F053880-40DF-4AC2-B211-B82793D4C83A}" type="datetimeFigureOut">
              <a:rPr lang="en-IE" smtClean="0"/>
              <a:t>26/03/2021</a:t>
            </a:fld>
            <a:endParaRPr lang="en-IE"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C0D7814-B31C-4C24-96E6-023A6A68CCF2}" type="slidenum">
              <a:rPr lang="en-IE" smtClean="0"/>
              <a:t>‹#›</a:t>
            </a:fld>
            <a:endParaRPr lang="en-IE" dirty="0"/>
          </a:p>
        </p:txBody>
      </p:sp>
    </p:spTree>
    <p:extLst>
      <p:ext uri="{BB962C8B-B14F-4D97-AF65-F5344CB8AC3E}">
        <p14:creationId xmlns:p14="http://schemas.microsoft.com/office/powerpoint/2010/main" val="42236582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4.xml"/><Relationship Id="rId6" Type="http://schemas.openxmlformats.org/officeDocument/2006/relationships/hyperlink" Target="https://www.education.ie/en/The-Department/Public-Service-Reform/Education-and-Training-Sector-Shared-Services-Plan-2017-2020.pdf" TargetMode="External"/><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5BC102D-6FAE-468D-B4BF-C326951CDB42}"/>
              </a:ext>
            </a:extLst>
          </p:cNvPr>
          <p:cNvGraphicFramePr>
            <a:graphicFrameLocks noChangeAspect="1"/>
          </p:cNvGraphicFramePr>
          <p:nvPr>
            <p:custDataLst>
              <p:tags r:id="rId1"/>
            </p:custDataLst>
            <p:extLst>
              <p:ext uri="{D42A27DB-BD31-4B8C-83A1-F6EECF244321}">
                <p14:modId xmlns:p14="http://schemas.microsoft.com/office/powerpoint/2010/main" val="24065778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98" imgH="499" progId="TCLayout.ActiveDocument.1">
                  <p:embed/>
                </p:oleObj>
              </mc:Choice>
              <mc:Fallback>
                <p:oleObj name="think-cell Slide" r:id="rId3" imgW="498" imgH="499" progId="TCLayout.ActiveDocument.1">
                  <p:embed/>
                  <p:pic>
                    <p:nvPicPr>
                      <p:cNvPr id="4" name="Object 3" hidden="1">
                        <a:extLst>
                          <a:ext uri="{FF2B5EF4-FFF2-40B4-BE49-F238E27FC236}">
                            <a16:creationId xmlns:a16="http://schemas.microsoft.com/office/drawing/2014/main" id="{C5BC102D-6FAE-468D-B4BF-C326951CDB4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5" name="Group 4">
            <a:extLst>
              <a:ext uri="{FF2B5EF4-FFF2-40B4-BE49-F238E27FC236}">
                <a16:creationId xmlns:a16="http://schemas.microsoft.com/office/drawing/2014/main" id="{CEC01129-4953-48CF-9355-5E28528CBAC9}"/>
              </a:ext>
            </a:extLst>
          </p:cNvPr>
          <p:cNvGrpSpPr>
            <a:grpSpLocks noChangeAspect="1"/>
          </p:cNvGrpSpPr>
          <p:nvPr/>
        </p:nvGrpSpPr>
        <p:grpSpPr>
          <a:xfrm>
            <a:off x="4942907" y="-20821"/>
            <a:ext cx="1927821" cy="740934"/>
            <a:chOff x="-62207" y="3483997"/>
            <a:chExt cx="5313099" cy="2092327"/>
          </a:xfrm>
        </p:grpSpPr>
        <p:sp>
          <p:nvSpPr>
            <p:cNvPr id="6" name="Freeform 4">
              <a:extLst>
                <a:ext uri="{FF2B5EF4-FFF2-40B4-BE49-F238E27FC236}">
                  <a16:creationId xmlns:a16="http://schemas.microsoft.com/office/drawing/2014/main" id="{00C65D7E-DB18-420E-891A-B9056ACC9C78}"/>
                </a:ext>
              </a:extLst>
            </p:cNvPr>
            <p:cNvSpPr>
              <a:spLocks/>
            </p:cNvSpPr>
            <p:nvPr/>
          </p:nvSpPr>
          <p:spPr bwMode="auto">
            <a:xfrm>
              <a:off x="-62207" y="3483997"/>
              <a:ext cx="3496309" cy="2092327"/>
            </a:xfrm>
            <a:custGeom>
              <a:avLst/>
              <a:gdLst>
                <a:gd name="T0" fmla="*/ 919 w 1134"/>
                <a:gd name="T1" fmla="*/ 0 h 687"/>
                <a:gd name="T2" fmla="*/ 0 w 1134"/>
                <a:gd name="T3" fmla="*/ 0 h 687"/>
                <a:gd name="T4" fmla="*/ 630 w 1134"/>
                <a:gd name="T5" fmla="*/ 687 h 687"/>
                <a:gd name="T6" fmla="*/ 1134 w 1134"/>
                <a:gd name="T7" fmla="*/ 461 h 687"/>
                <a:gd name="T8" fmla="*/ 997 w 1134"/>
                <a:gd name="T9" fmla="*/ 429 h 687"/>
                <a:gd name="T10" fmla="*/ 919 w 1134"/>
                <a:gd name="T11" fmla="*/ 0 h 687"/>
              </a:gdLst>
              <a:ahLst/>
              <a:cxnLst>
                <a:cxn ang="0">
                  <a:pos x="T0" y="T1"/>
                </a:cxn>
                <a:cxn ang="0">
                  <a:pos x="T2" y="T3"/>
                </a:cxn>
                <a:cxn ang="0">
                  <a:pos x="T4" y="T5"/>
                </a:cxn>
                <a:cxn ang="0">
                  <a:pos x="T6" y="T7"/>
                </a:cxn>
                <a:cxn ang="0">
                  <a:pos x="T8" y="T9"/>
                </a:cxn>
                <a:cxn ang="0">
                  <a:pos x="T10" y="T11"/>
                </a:cxn>
              </a:cxnLst>
              <a:rect l="0" t="0" r="r" b="b"/>
              <a:pathLst>
                <a:path w="1134" h="687">
                  <a:moveTo>
                    <a:pt x="919" y="0"/>
                  </a:moveTo>
                  <a:cubicBezTo>
                    <a:pt x="0" y="0"/>
                    <a:pt x="0" y="0"/>
                    <a:pt x="0" y="0"/>
                  </a:cubicBezTo>
                  <a:cubicBezTo>
                    <a:pt x="340" y="472"/>
                    <a:pt x="630" y="687"/>
                    <a:pt x="630" y="687"/>
                  </a:cubicBezTo>
                  <a:cubicBezTo>
                    <a:pt x="801" y="681"/>
                    <a:pt x="989" y="570"/>
                    <a:pt x="1134" y="461"/>
                  </a:cubicBezTo>
                  <a:cubicBezTo>
                    <a:pt x="1088" y="452"/>
                    <a:pt x="1042" y="441"/>
                    <a:pt x="997" y="429"/>
                  </a:cubicBezTo>
                  <a:cubicBezTo>
                    <a:pt x="997" y="429"/>
                    <a:pt x="947" y="234"/>
                    <a:pt x="919" y="0"/>
                  </a:cubicBezTo>
                  <a:close/>
                </a:path>
              </a:pathLst>
            </a:custGeom>
            <a:solidFill>
              <a:srgbClr val="9BC981"/>
            </a:solidFill>
            <a:ln>
              <a:noFill/>
            </a:ln>
            <a:effectLst/>
            <a:extLst>
              <a:ext uri="{91240B29-F687-4F45-9708-019B960494DF}">
                <a14:hiddenLine xmlns:a14="http://schemas.microsoft.com/office/drawing/2010/main" w="9525">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rot="0" vert="horz" wrap="square" lIns="91440" tIns="45720" rIns="91440" bIns="45720" anchor="t" anchorCtr="0" upright="1">
              <a:noAutofit/>
            </a:bodyPr>
            <a:lstStyle/>
            <a:p>
              <a:endParaRPr lang="en-IE" dirty="0"/>
            </a:p>
          </p:txBody>
        </p:sp>
        <p:sp>
          <p:nvSpPr>
            <p:cNvPr id="7" name="Freeform 5">
              <a:extLst>
                <a:ext uri="{FF2B5EF4-FFF2-40B4-BE49-F238E27FC236}">
                  <a16:creationId xmlns:a16="http://schemas.microsoft.com/office/drawing/2014/main" id="{BC50848E-5212-4C86-99E6-64316D0BB162}"/>
                </a:ext>
              </a:extLst>
            </p:cNvPr>
            <p:cNvSpPr>
              <a:spLocks/>
            </p:cNvSpPr>
            <p:nvPr/>
          </p:nvSpPr>
          <p:spPr bwMode="auto">
            <a:xfrm>
              <a:off x="2698617" y="3536174"/>
              <a:ext cx="1424305" cy="1403985"/>
            </a:xfrm>
            <a:custGeom>
              <a:avLst/>
              <a:gdLst>
                <a:gd name="T0" fmla="*/ 462 w 462"/>
                <a:gd name="T1" fmla="*/ 244 h 461"/>
                <a:gd name="T2" fmla="*/ 393 w 462"/>
                <a:gd name="T3" fmla="*/ 0 h 461"/>
                <a:gd name="T4" fmla="*/ 0 w 462"/>
                <a:gd name="T5" fmla="*/ 0 h 461"/>
                <a:gd name="T6" fmla="*/ 78 w 462"/>
                <a:gd name="T7" fmla="*/ 429 h 461"/>
                <a:gd name="T8" fmla="*/ 215 w 462"/>
                <a:gd name="T9" fmla="*/ 461 h 461"/>
                <a:gd name="T10" fmla="*/ 462 w 462"/>
                <a:gd name="T11" fmla="*/ 244 h 461"/>
              </a:gdLst>
              <a:ahLst/>
              <a:cxnLst>
                <a:cxn ang="0">
                  <a:pos x="T0" y="T1"/>
                </a:cxn>
                <a:cxn ang="0">
                  <a:pos x="T2" y="T3"/>
                </a:cxn>
                <a:cxn ang="0">
                  <a:pos x="T4" y="T5"/>
                </a:cxn>
                <a:cxn ang="0">
                  <a:pos x="T6" y="T7"/>
                </a:cxn>
                <a:cxn ang="0">
                  <a:pos x="T8" y="T9"/>
                </a:cxn>
                <a:cxn ang="0">
                  <a:pos x="T10" y="T11"/>
                </a:cxn>
              </a:cxnLst>
              <a:rect l="0" t="0" r="r" b="b"/>
              <a:pathLst>
                <a:path w="462" h="461">
                  <a:moveTo>
                    <a:pt x="462" y="244"/>
                  </a:moveTo>
                  <a:cubicBezTo>
                    <a:pt x="442" y="162"/>
                    <a:pt x="419" y="81"/>
                    <a:pt x="393" y="0"/>
                  </a:cubicBezTo>
                  <a:cubicBezTo>
                    <a:pt x="0" y="0"/>
                    <a:pt x="0" y="0"/>
                    <a:pt x="0" y="0"/>
                  </a:cubicBezTo>
                  <a:cubicBezTo>
                    <a:pt x="28" y="234"/>
                    <a:pt x="78" y="429"/>
                    <a:pt x="78" y="429"/>
                  </a:cubicBezTo>
                  <a:cubicBezTo>
                    <a:pt x="123" y="441"/>
                    <a:pt x="169" y="452"/>
                    <a:pt x="215" y="461"/>
                  </a:cubicBezTo>
                  <a:cubicBezTo>
                    <a:pt x="360" y="352"/>
                    <a:pt x="462" y="244"/>
                    <a:pt x="462" y="244"/>
                  </a:cubicBezTo>
                  <a:close/>
                </a:path>
              </a:pathLst>
            </a:custGeom>
            <a:solidFill>
              <a:srgbClr val="41A38B"/>
            </a:solidFill>
            <a:ln>
              <a:noFill/>
            </a:ln>
            <a:effectLst/>
            <a:extLst>
              <a:ext uri="{91240B29-F687-4F45-9708-019B960494DF}">
                <a14:hiddenLine xmlns:a14="http://schemas.microsoft.com/office/drawing/2010/main" w="9525">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rot="0" vert="horz" wrap="square" lIns="91440" tIns="45720" rIns="91440" bIns="45720" anchor="t" anchorCtr="0" upright="1">
              <a:noAutofit/>
            </a:bodyPr>
            <a:lstStyle/>
            <a:p>
              <a:endParaRPr lang="en-IE" dirty="0"/>
            </a:p>
          </p:txBody>
        </p:sp>
        <p:sp>
          <p:nvSpPr>
            <p:cNvPr id="8" name="Freeform 6">
              <a:extLst>
                <a:ext uri="{FF2B5EF4-FFF2-40B4-BE49-F238E27FC236}">
                  <a16:creationId xmlns:a16="http://schemas.microsoft.com/office/drawing/2014/main" id="{029534FC-4F53-4E86-A0C5-42D0DA9DE05B}"/>
                </a:ext>
              </a:extLst>
            </p:cNvPr>
            <p:cNvSpPr>
              <a:spLocks/>
            </p:cNvSpPr>
            <p:nvPr/>
          </p:nvSpPr>
          <p:spPr bwMode="auto">
            <a:xfrm>
              <a:off x="3345892" y="3527497"/>
              <a:ext cx="1905000" cy="1550035"/>
            </a:xfrm>
            <a:custGeom>
              <a:avLst/>
              <a:gdLst>
                <a:gd name="T0" fmla="*/ 178 w 618"/>
                <a:gd name="T1" fmla="*/ 0 h 509"/>
                <a:gd name="T2" fmla="*/ 247 w 618"/>
                <a:gd name="T3" fmla="*/ 244 h 509"/>
                <a:gd name="T4" fmla="*/ 0 w 618"/>
                <a:gd name="T5" fmla="*/ 461 h 509"/>
                <a:gd name="T6" fmla="*/ 618 w 618"/>
                <a:gd name="T7" fmla="*/ 502 h 509"/>
                <a:gd name="T8" fmla="*/ 618 w 618"/>
                <a:gd name="T9" fmla="*/ 0 h 509"/>
                <a:gd name="T10" fmla="*/ 178 w 618"/>
                <a:gd name="T11" fmla="*/ 0 h 509"/>
              </a:gdLst>
              <a:ahLst/>
              <a:cxnLst>
                <a:cxn ang="0">
                  <a:pos x="T0" y="T1"/>
                </a:cxn>
                <a:cxn ang="0">
                  <a:pos x="T2" y="T3"/>
                </a:cxn>
                <a:cxn ang="0">
                  <a:pos x="T4" y="T5"/>
                </a:cxn>
                <a:cxn ang="0">
                  <a:pos x="T6" y="T7"/>
                </a:cxn>
                <a:cxn ang="0">
                  <a:pos x="T8" y="T9"/>
                </a:cxn>
                <a:cxn ang="0">
                  <a:pos x="T10" y="T11"/>
                </a:cxn>
              </a:cxnLst>
              <a:rect l="0" t="0" r="r" b="b"/>
              <a:pathLst>
                <a:path w="618" h="509">
                  <a:moveTo>
                    <a:pt x="178" y="0"/>
                  </a:moveTo>
                  <a:cubicBezTo>
                    <a:pt x="204" y="81"/>
                    <a:pt x="227" y="162"/>
                    <a:pt x="247" y="244"/>
                  </a:cubicBezTo>
                  <a:cubicBezTo>
                    <a:pt x="247" y="244"/>
                    <a:pt x="145" y="352"/>
                    <a:pt x="0" y="461"/>
                  </a:cubicBezTo>
                  <a:cubicBezTo>
                    <a:pt x="233" y="507"/>
                    <a:pt x="464" y="509"/>
                    <a:pt x="618" y="502"/>
                  </a:cubicBezTo>
                  <a:cubicBezTo>
                    <a:pt x="618" y="0"/>
                    <a:pt x="618" y="0"/>
                    <a:pt x="618" y="0"/>
                  </a:cubicBezTo>
                  <a:lnTo>
                    <a:pt x="178" y="0"/>
                  </a:lnTo>
                  <a:close/>
                </a:path>
              </a:pathLst>
            </a:custGeom>
            <a:solidFill>
              <a:srgbClr val="1B8F8C"/>
            </a:solidFill>
            <a:ln>
              <a:noFill/>
            </a:ln>
            <a:effectLst/>
            <a:extLst>
              <a:ext uri="{91240B29-F687-4F45-9708-019B960494DF}">
                <a14:hiddenLine xmlns:a14="http://schemas.microsoft.com/office/drawing/2010/main" w="9525">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rot="0" vert="horz" wrap="square" lIns="91440" tIns="45720" rIns="91440" bIns="45720" anchor="t" anchorCtr="0" upright="1">
              <a:noAutofit/>
            </a:bodyPr>
            <a:lstStyle/>
            <a:p>
              <a:endParaRPr lang="en-IE" dirty="0"/>
            </a:p>
          </p:txBody>
        </p:sp>
      </p:grpSp>
      <p:pic>
        <p:nvPicPr>
          <p:cNvPr id="9" name="Picture 8">
            <a:extLst>
              <a:ext uri="{FF2B5EF4-FFF2-40B4-BE49-F238E27FC236}">
                <a16:creationId xmlns:a16="http://schemas.microsoft.com/office/drawing/2014/main" id="{29B6D93C-434D-43AD-8DEF-AE89741FE50A}"/>
              </a:ext>
            </a:extLst>
          </p:cNvPr>
          <p:cNvPicPr>
            <a:picLocks noChangeAspect="1"/>
          </p:cNvPicPr>
          <p:nvPr/>
        </p:nvPicPr>
        <p:blipFill>
          <a:blip r:embed="rId5"/>
          <a:stretch>
            <a:fillRect/>
          </a:stretch>
        </p:blipFill>
        <p:spPr>
          <a:xfrm>
            <a:off x="64809" y="0"/>
            <a:ext cx="907828" cy="495866"/>
          </a:xfrm>
          <a:prstGeom prst="rect">
            <a:avLst/>
          </a:prstGeom>
        </p:spPr>
      </p:pic>
      <p:sp>
        <p:nvSpPr>
          <p:cNvPr id="31" name="Text Box 52">
            <a:extLst>
              <a:ext uri="{FF2B5EF4-FFF2-40B4-BE49-F238E27FC236}">
                <a16:creationId xmlns:a16="http://schemas.microsoft.com/office/drawing/2014/main" id="{A264D401-0C39-46B6-80B4-47279ED36BE8}"/>
              </a:ext>
            </a:extLst>
          </p:cNvPr>
          <p:cNvSpPr txBox="1">
            <a:spLocks noChangeArrowheads="1"/>
          </p:cNvSpPr>
          <p:nvPr/>
        </p:nvSpPr>
        <p:spPr bwMode="auto">
          <a:xfrm>
            <a:off x="1902534" y="103265"/>
            <a:ext cx="2058114" cy="740935"/>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9525" algn="in">
                <a:solidFill>
                  <a:srgbClr val="212120"/>
                </a:solidFill>
                <a:miter lim="800000"/>
                <a:headEnd/>
                <a:tailEnd/>
              </a14:hiddenLine>
            </a:ext>
            <a:ext uri="{AF507438-7753-43E0-B8FC-AC1667EBCBE1}">
              <a14:hiddenEffects xmlns:a14="http://schemas.microsoft.com/office/drawing/2010/main">
                <a:effectLst/>
              </a14:hiddenEffects>
            </a:ext>
          </a:extLst>
        </p:spPr>
        <p:txBody>
          <a:bodyPr rot="0" vert="horz" wrap="square" lIns="65024" tIns="65024" rIns="65024" bIns="65024" anchor="b" anchorCtr="0" upright="1">
            <a:noAutofit/>
          </a:bodyPr>
          <a:lstStyle/>
          <a:p>
            <a:pPr>
              <a:lnSpc>
                <a:spcPts val="18134"/>
              </a:lnSpc>
            </a:pPr>
            <a:r>
              <a:rPr lang="en-IE" sz="4800" kern="1400" dirty="0">
                <a:solidFill>
                  <a:srgbClr val="1B8F8C"/>
                </a:solidFill>
                <a:latin typeface="Times New Roman" panose="02020603050405020304" pitchFamily="18" charset="0"/>
                <a:ea typeface="Times New Roman" panose="02020603050405020304" pitchFamily="18" charset="0"/>
              </a:rPr>
              <a:t>ESBS</a:t>
            </a:r>
            <a:endParaRPr lang="en-IE" sz="4800" kern="1400" dirty="0">
              <a:solidFill>
                <a:srgbClr val="212120"/>
              </a:solidFill>
              <a:latin typeface="Times New Roman" panose="02020603050405020304" pitchFamily="18" charset="0"/>
              <a:ea typeface="Times New Roman" panose="02020603050405020304" pitchFamily="18" charset="0"/>
            </a:endParaRPr>
          </a:p>
        </p:txBody>
      </p:sp>
      <p:grpSp>
        <p:nvGrpSpPr>
          <p:cNvPr id="32" name="Gruppieren 25">
            <a:extLst>
              <a:ext uri="{FF2B5EF4-FFF2-40B4-BE49-F238E27FC236}">
                <a16:creationId xmlns:a16="http://schemas.microsoft.com/office/drawing/2014/main" id="{A6EBED9E-0365-46AB-883C-4A54A5E885B7}"/>
              </a:ext>
            </a:extLst>
          </p:cNvPr>
          <p:cNvGrpSpPr/>
          <p:nvPr/>
        </p:nvGrpSpPr>
        <p:grpSpPr>
          <a:xfrm>
            <a:off x="322487" y="479397"/>
            <a:ext cx="384875" cy="365440"/>
            <a:chOff x="0" y="0"/>
            <a:chExt cx="567641" cy="607915"/>
          </a:xfrm>
        </p:grpSpPr>
        <p:sp>
          <p:nvSpPr>
            <p:cNvPr id="33" name="Eingekerbter Richtungspfeil 32">
              <a:extLst>
                <a:ext uri="{FF2B5EF4-FFF2-40B4-BE49-F238E27FC236}">
                  <a16:creationId xmlns:a16="http://schemas.microsoft.com/office/drawing/2014/main" id="{D4246FAC-2515-453E-822C-06940E765F55}"/>
                </a:ext>
              </a:extLst>
            </p:cNvPr>
            <p:cNvSpPr/>
            <p:nvPr/>
          </p:nvSpPr>
          <p:spPr bwMode="auto">
            <a:xfrm>
              <a:off x="225115" y="0"/>
              <a:ext cx="342526" cy="607434"/>
            </a:xfrm>
            <a:prstGeom prst="chevron">
              <a:avLst/>
            </a:prstGeom>
            <a:solidFill>
              <a:srgbClr val="41A38B"/>
            </a:solidFill>
            <a:ln w="25400" cap="flat" cmpd="sng" algn="ctr">
              <a:noFill/>
              <a:prstDash val="solid"/>
            </a:ln>
            <a:effectLst/>
          </p:spPr>
          <p:txBody>
            <a:bodyPr rtlCol="0" anchor="ctr"/>
            <a:lstStyle/>
            <a:p>
              <a:endParaRPr lang="en-IE" dirty="0"/>
            </a:p>
          </p:txBody>
        </p:sp>
        <p:sp>
          <p:nvSpPr>
            <p:cNvPr id="34" name="Eingekerbter Richtungspfeil 33">
              <a:extLst>
                <a:ext uri="{FF2B5EF4-FFF2-40B4-BE49-F238E27FC236}">
                  <a16:creationId xmlns:a16="http://schemas.microsoft.com/office/drawing/2014/main" id="{1DAFE07C-EE39-4B52-9E41-678EE94430FB}"/>
                </a:ext>
              </a:extLst>
            </p:cNvPr>
            <p:cNvSpPr/>
            <p:nvPr/>
          </p:nvSpPr>
          <p:spPr bwMode="auto">
            <a:xfrm>
              <a:off x="0" y="481"/>
              <a:ext cx="342526" cy="607434"/>
            </a:xfrm>
            <a:prstGeom prst="chevron">
              <a:avLst/>
            </a:prstGeom>
            <a:solidFill>
              <a:srgbClr val="9BC981"/>
            </a:solidFill>
            <a:ln w="25400" cap="flat" cmpd="sng" algn="ctr">
              <a:noFill/>
              <a:prstDash val="solid"/>
            </a:ln>
            <a:effectLst/>
          </p:spPr>
          <p:txBody>
            <a:bodyPr rtlCol="0" anchor="ctr"/>
            <a:lstStyle/>
            <a:p>
              <a:endParaRPr lang="en-IE" dirty="0"/>
            </a:p>
          </p:txBody>
        </p:sp>
      </p:grpSp>
      <p:sp>
        <p:nvSpPr>
          <p:cNvPr id="118" name="Rectangle 117">
            <a:extLst>
              <a:ext uri="{FF2B5EF4-FFF2-40B4-BE49-F238E27FC236}">
                <a16:creationId xmlns:a16="http://schemas.microsoft.com/office/drawing/2014/main" id="{3F24200B-2E38-4156-8611-B21A4A71C485}"/>
              </a:ext>
            </a:extLst>
          </p:cNvPr>
          <p:cNvSpPr/>
          <p:nvPr/>
        </p:nvSpPr>
        <p:spPr>
          <a:xfrm>
            <a:off x="329483" y="4106352"/>
            <a:ext cx="6271169" cy="1029667"/>
          </a:xfrm>
          <a:prstGeom prst="rect">
            <a:avLst/>
          </a:prstGeom>
          <a:solidFill>
            <a:srgbClr val="1B8F8C"/>
          </a:solidFill>
          <a:ln w="38100">
            <a:solidFill>
              <a:srgbClr val="AFABAB"/>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defTabSz="914400">
              <a:buFont typeface="Arial"/>
              <a:buChar char="•"/>
            </a:pPr>
            <a:r>
              <a:rPr lang="en-AU" sz="1100" dirty="0">
                <a:solidFill>
                  <a:schemeClr val="bg1"/>
                </a:solidFill>
                <a:cs typeface="Arial"/>
              </a:rPr>
              <a:t>Payroll activities in scope for  migration </a:t>
            </a:r>
          </a:p>
          <a:p>
            <a:pPr marL="171450" indent="-171450" defTabSz="914400">
              <a:buFont typeface="Arial"/>
              <a:buChar char="•"/>
            </a:pPr>
            <a:r>
              <a:rPr lang="en-AU" sz="1100" dirty="0">
                <a:solidFill>
                  <a:schemeClr val="bg1"/>
                </a:solidFill>
                <a:cs typeface="Arial"/>
              </a:rPr>
              <a:t>Pay dates remain the same but cut off for submission of payroll data maybe brought forward</a:t>
            </a:r>
          </a:p>
          <a:p>
            <a:pPr marL="171450" indent="-171450" defTabSz="914400">
              <a:buFont typeface="Arial"/>
              <a:buChar char="•"/>
            </a:pPr>
            <a:r>
              <a:rPr lang="en-AU" sz="1100" dirty="0">
                <a:solidFill>
                  <a:schemeClr val="bg1"/>
                </a:solidFill>
                <a:cs typeface="Arial"/>
              </a:rPr>
              <a:t>UL will have to adopt standard payroll related codes </a:t>
            </a:r>
          </a:p>
          <a:p>
            <a:pPr marL="171450" indent="-171450" defTabSz="914400">
              <a:buFont typeface="Arial"/>
              <a:buChar char="•"/>
            </a:pPr>
            <a:r>
              <a:rPr lang="en-AU" sz="1100" dirty="0">
                <a:solidFill>
                  <a:schemeClr val="bg1"/>
                </a:solidFill>
                <a:cs typeface="Arial"/>
              </a:rPr>
              <a:t>A Retained Payroll function remains in UL to support queries</a:t>
            </a:r>
          </a:p>
          <a:p>
            <a:pPr marL="171450" indent="-171450" defTabSz="914400">
              <a:buFont typeface="Arial"/>
              <a:buChar char="•"/>
            </a:pPr>
            <a:r>
              <a:rPr lang="en-AU" sz="1100" dirty="0">
                <a:solidFill>
                  <a:schemeClr val="bg1"/>
                </a:solidFill>
                <a:cs typeface="Arial"/>
              </a:rPr>
              <a:t>Payroll queries will be managed by ESBS</a:t>
            </a:r>
          </a:p>
          <a:p>
            <a:pPr marL="171450" indent="-171450" defTabSz="914400">
              <a:buFont typeface="Arial"/>
              <a:buChar char="•"/>
            </a:pPr>
            <a:r>
              <a:rPr lang="en-AU" sz="1100" dirty="0">
                <a:solidFill>
                  <a:schemeClr val="bg1"/>
                </a:solidFill>
                <a:cs typeface="Arial"/>
              </a:rPr>
              <a:t>Final Scope of project to be agreed</a:t>
            </a:r>
          </a:p>
        </p:txBody>
      </p:sp>
      <p:sp>
        <p:nvSpPr>
          <p:cNvPr id="119" name="Rectangle 118">
            <a:extLst>
              <a:ext uri="{FF2B5EF4-FFF2-40B4-BE49-F238E27FC236}">
                <a16:creationId xmlns:a16="http://schemas.microsoft.com/office/drawing/2014/main" id="{0D48B317-EDD8-4D44-816E-FA519F111457}"/>
              </a:ext>
            </a:extLst>
          </p:cNvPr>
          <p:cNvSpPr/>
          <p:nvPr/>
        </p:nvSpPr>
        <p:spPr>
          <a:xfrm>
            <a:off x="322488" y="1759501"/>
            <a:ext cx="6305013" cy="890830"/>
          </a:xfrm>
          <a:prstGeom prst="rect">
            <a:avLst/>
          </a:prstGeom>
          <a:solidFill>
            <a:schemeClr val="bg1">
              <a:lumMod val="95000"/>
            </a:schemeClr>
          </a:solidFill>
          <a:ln w="38100">
            <a:solidFill>
              <a:srgbClr val="1B8F8C"/>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IE" sz="1100" dirty="0">
                <a:solidFill>
                  <a:schemeClr val="tx1"/>
                </a:solidFill>
              </a:rPr>
              <a:t>The Education Shared Business Services Centre (ESBS) has been established by the Government to deliver shared services to the Education and Training Sector. </a:t>
            </a:r>
          </a:p>
          <a:p>
            <a:r>
              <a:rPr lang="en-IE" sz="1100" dirty="0">
                <a:solidFill>
                  <a:schemeClr val="tx1"/>
                </a:solidFill>
              </a:rPr>
              <a:t>As a result, four Higher Education Institutions (Trinity College Dublin, University of Limerick, Waterford Institute of Technology and Marino Institute of Education) are to migrate some of their services to ESBS. Your Pay will be processed by ESBS instead of your institution in 2021. </a:t>
            </a:r>
            <a:endParaRPr lang="en-IE" sz="1100" dirty="0">
              <a:solidFill>
                <a:schemeClr val="tx1"/>
              </a:solidFill>
              <a:cs typeface="Calibri"/>
            </a:endParaRPr>
          </a:p>
        </p:txBody>
      </p:sp>
      <p:sp>
        <p:nvSpPr>
          <p:cNvPr id="120" name="TextBox 119">
            <a:extLst>
              <a:ext uri="{FF2B5EF4-FFF2-40B4-BE49-F238E27FC236}">
                <a16:creationId xmlns:a16="http://schemas.microsoft.com/office/drawing/2014/main" id="{8E2FC69F-7F70-4647-A5BD-867D88908435}"/>
              </a:ext>
            </a:extLst>
          </p:cNvPr>
          <p:cNvSpPr txBox="1"/>
          <p:nvPr/>
        </p:nvSpPr>
        <p:spPr>
          <a:xfrm>
            <a:off x="227544" y="1365299"/>
            <a:ext cx="1943994" cy="338554"/>
          </a:xfrm>
          <a:prstGeom prst="rect">
            <a:avLst/>
          </a:prstGeom>
          <a:noFill/>
        </p:spPr>
        <p:txBody>
          <a:bodyPr wrap="none" rtlCol="0">
            <a:spAutoFit/>
          </a:bodyPr>
          <a:lstStyle/>
          <a:p>
            <a:r>
              <a:rPr lang="en-IE" sz="1600" b="1" dirty="0">
                <a:solidFill>
                  <a:srgbClr val="1B8F8C"/>
                </a:solidFill>
              </a:rPr>
              <a:t>Context &amp; Overview </a:t>
            </a:r>
          </a:p>
        </p:txBody>
      </p:sp>
      <p:cxnSp>
        <p:nvCxnSpPr>
          <p:cNvPr id="121" name="Straight Connector 120">
            <a:extLst>
              <a:ext uri="{FF2B5EF4-FFF2-40B4-BE49-F238E27FC236}">
                <a16:creationId xmlns:a16="http://schemas.microsoft.com/office/drawing/2014/main" id="{7201982E-BCFE-4F06-8C79-BA3B8CBCCC6D}"/>
              </a:ext>
            </a:extLst>
          </p:cNvPr>
          <p:cNvCxnSpPr/>
          <p:nvPr/>
        </p:nvCxnSpPr>
        <p:spPr>
          <a:xfrm>
            <a:off x="326715" y="1672777"/>
            <a:ext cx="387292" cy="0"/>
          </a:xfrm>
          <a:prstGeom prst="line">
            <a:avLst/>
          </a:prstGeom>
          <a:ln w="38100">
            <a:solidFill>
              <a:srgbClr val="1B8F8C"/>
            </a:solidFill>
          </a:ln>
        </p:spPr>
        <p:style>
          <a:lnRef idx="1">
            <a:schemeClr val="accent1"/>
          </a:lnRef>
          <a:fillRef idx="0">
            <a:schemeClr val="accent1"/>
          </a:fillRef>
          <a:effectRef idx="0">
            <a:schemeClr val="accent1"/>
          </a:effectRef>
          <a:fontRef idx="minor">
            <a:schemeClr val="tx1"/>
          </a:fontRef>
        </p:style>
      </p:cxnSp>
      <p:sp>
        <p:nvSpPr>
          <p:cNvPr id="278" name="Rectangle 277">
            <a:extLst>
              <a:ext uri="{FF2B5EF4-FFF2-40B4-BE49-F238E27FC236}">
                <a16:creationId xmlns:a16="http://schemas.microsoft.com/office/drawing/2014/main" id="{227AADDB-0560-40C2-AE94-2BAC61758241}"/>
              </a:ext>
            </a:extLst>
          </p:cNvPr>
          <p:cNvSpPr/>
          <p:nvPr/>
        </p:nvSpPr>
        <p:spPr>
          <a:xfrm>
            <a:off x="-5247" y="8926464"/>
            <a:ext cx="6865089" cy="221295"/>
          </a:xfrm>
          <a:prstGeom prst="rect">
            <a:avLst/>
          </a:prstGeom>
          <a:solidFill>
            <a:srgbClr val="1B8F8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defTabSz="914400">
              <a:buFont typeface="Arial" panose="020B0604020202020204" pitchFamily="34" charset="0"/>
              <a:buChar char="•"/>
            </a:pPr>
            <a:endParaRPr lang="en-IE" sz="1200" dirty="0">
              <a:latin typeface="Arial" panose="020B0604020202020204" pitchFamily="34" charset="0"/>
              <a:cs typeface="Arial" panose="020B0604020202020204" pitchFamily="34" charset="0"/>
            </a:endParaRPr>
          </a:p>
        </p:txBody>
      </p:sp>
      <p:cxnSp>
        <p:nvCxnSpPr>
          <p:cNvPr id="288" name="Straight Connector 287">
            <a:extLst>
              <a:ext uri="{FF2B5EF4-FFF2-40B4-BE49-F238E27FC236}">
                <a16:creationId xmlns:a16="http://schemas.microsoft.com/office/drawing/2014/main" id="{8DDE7ECF-A19A-4D64-A08B-DBBFC07C74D8}"/>
              </a:ext>
            </a:extLst>
          </p:cNvPr>
          <p:cNvCxnSpPr/>
          <p:nvPr/>
        </p:nvCxnSpPr>
        <p:spPr>
          <a:xfrm>
            <a:off x="3254635" y="8974803"/>
            <a:ext cx="0" cy="195556"/>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289" name="Straight Connector 288">
            <a:extLst>
              <a:ext uri="{FF2B5EF4-FFF2-40B4-BE49-F238E27FC236}">
                <a16:creationId xmlns:a16="http://schemas.microsoft.com/office/drawing/2014/main" id="{B17ED744-C635-4F0A-BE28-DDFFD45B0CB7}"/>
              </a:ext>
            </a:extLst>
          </p:cNvPr>
          <p:cNvCxnSpPr/>
          <p:nvPr/>
        </p:nvCxnSpPr>
        <p:spPr>
          <a:xfrm>
            <a:off x="5347863" y="8933058"/>
            <a:ext cx="0" cy="195556"/>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A01E648-6FCF-49A3-BCE2-77395A61E021}"/>
              </a:ext>
            </a:extLst>
          </p:cNvPr>
          <p:cNvSpPr txBox="1"/>
          <p:nvPr/>
        </p:nvSpPr>
        <p:spPr>
          <a:xfrm>
            <a:off x="221638" y="792482"/>
            <a:ext cx="6379014" cy="584775"/>
          </a:xfrm>
          <a:prstGeom prst="rect">
            <a:avLst/>
          </a:prstGeom>
          <a:noFill/>
        </p:spPr>
        <p:txBody>
          <a:bodyPr wrap="square" rtlCol="0">
            <a:spAutoFit/>
          </a:bodyPr>
          <a:lstStyle/>
          <a:p>
            <a:r>
              <a:rPr lang="en-IE" sz="1600" dirty="0">
                <a:solidFill>
                  <a:schemeClr val="bg1">
                    <a:lumMod val="50000"/>
                  </a:schemeClr>
                </a:solidFill>
                <a:latin typeface="Times New Roman" panose="02020603050405020304" pitchFamily="18" charset="0"/>
                <a:cs typeface="Times New Roman" panose="02020603050405020304" pitchFamily="18" charset="0"/>
              </a:rPr>
              <a:t>Higher Education Payroll Shared Services (HEPSS) Project: Payroll Changes for Employees</a:t>
            </a:r>
          </a:p>
        </p:txBody>
      </p:sp>
      <p:sp>
        <p:nvSpPr>
          <p:cNvPr id="177" name="Freeform 107">
            <a:extLst>
              <a:ext uri="{FF2B5EF4-FFF2-40B4-BE49-F238E27FC236}">
                <a16:creationId xmlns:a16="http://schemas.microsoft.com/office/drawing/2014/main" id="{4D1F9F04-3142-4781-8B18-D94FA39FCCE5}"/>
              </a:ext>
            </a:extLst>
          </p:cNvPr>
          <p:cNvSpPr>
            <a:spLocks noChangeAspect="1" noEditPoints="1"/>
          </p:cNvSpPr>
          <p:nvPr/>
        </p:nvSpPr>
        <p:spPr bwMode="auto">
          <a:xfrm>
            <a:off x="420751" y="3059870"/>
            <a:ext cx="1365952" cy="552384"/>
          </a:xfrm>
          <a:custGeom>
            <a:avLst/>
            <a:gdLst>
              <a:gd name="T0" fmla="*/ 2147483647 w 5198"/>
              <a:gd name="T1" fmla="*/ 2147483647 h 4763"/>
              <a:gd name="T2" fmla="*/ 2147483647 w 5198"/>
              <a:gd name="T3" fmla="*/ 2147483647 h 4763"/>
              <a:gd name="T4" fmla="*/ 2147483647 w 5198"/>
              <a:gd name="T5" fmla="*/ 2147483647 h 4763"/>
              <a:gd name="T6" fmla="*/ 2147483647 w 5198"/>
              <a:gd name="T7" fmla="*/ 2147483647 h 4763"/>
              <a:gd name="T8" fmla="*/ 2147483647 w 5198"/>
              <a:gd name="T9" fmla="*/ 2147483647 h 4763"/>
              <a:gd name="T10" fmla="*/ 2147483647 w 5198"/>
              <a:gd name="T11" fmla="*/ 2147483647 h 4763"/>
              <a:gd name="T12" fmla="*/ 2147483647 w 5198"/>
              <a:gd name="T13" fmla="*/ 2147483647 h 4763"/>
              <a:gd name="T14" fmla="*/ 2147483647 w 5198"/>
              <a:gd name="T15" fmla="*/ 2147483647 h 4763"/>
              <a:gd name="T16" fmla="*/ 2147483647 w 5198"/>
              <a:gd name="T17" fmla="*/ 2147483647 h 4763"/>
              <a:gd name="T18" fmla="*/ 2147483647 w 5198"/>
              <a:gd name="T19" fmla="*/ 2147483647 h 4763"/>
              <a:gd name="T20" fmla="*/ 2147483647 w 5198"/>
              <a:gd name="T21" fmla="*/ 2147483647 h 4763"/>
              <a:gd name="T22" fmla="*/ 2147483647 w 5198"/>
              <a:gd name="T23" fmla="*/ 2147483647 h 4763"/>
              <a:gd name="T24" fmla="*/ 2147483647 w 5198"/>
              <a:gd name="T25" fmla="*/ 2147483647 h 4763"/>
              <a:gd name="T26" fmla="*/ 2147483647 w 5198"/>
              <a:gd name="T27" fmla="*/ 2147483647 h 4763"/>
              <a:gd name="T28" fmla="*/ 2147483647 w 5198"/>
              <a:gd name="T29" fmla="*/ 2147483647 h 4763"/>
              <a:gd name="T30" fmla="*/ 2147483647 w 5198"/>
              <a:gd name="T31" fmla="*/ 2147483647 h 4763"/>
              <a:gd name="T32" fmla="*/ 2147483647 w 5198"/>
              <a:gd name="T33" fmla="*/ 2147483647 h 4763"/>
              <a:gd name="T34" fmla="*/ 2147483647 w 5198"/>
              <a:gd name="T35" fmla="*/ 2147483647 h 4763"/>
              <a:gd name="T36" fmla="*/ 2147483647 w 5198"/>
              <a:gd name="T37" fmla="*/ 2147483647 h 4763"/>
              <a:gd name="T38" fmla="*/ 2147483647 w 5198"/>
              <a:gd name="T39" fmla="*/ 2147483647 h 4763"/>
              <a:gd name="T40" fmla="*/ 2147483647 w 5198"/>
              <a:gd name="T41" fmla="*/ 2147483647 h 4763"/>
              <a:gd name="T42" fmla="*/ 2147483647 w 5198"/>
              <a:gd name="T43" fmla="*/ 2147483647 h 4763"/>
              <a:gd name="T44" fmla="*/ 2147483647 w 5198"/>
              <a:gd name="T45" fmla="*/ 2147483647 h 4763"/>
              <a:gd name="T46" fmla="*/ 2147483647 w 5198"/>
              <a:gd name="T47" fmla="*/ 2147483647 h 4763"/>
              <a:gd name="T48" fmla="*/ 2147483647 w 5198"/>
              <a:gd name="T49" fmla="*/ 2147483647 h 4763"/>
              <a:gd name="T50" fmla="*/ 2147483647 w 5198"/>
              <a:gd name="T51" fmla="*/ 2147483647 h 4763"/>
              <a:gd name="T52" fmla="*/ 2147483647 w 5198"/>
              <a:gd name="T53" fmla="*/ 2147483647 h 4763"/>
              <a:gd name="T54" fmla="*/ 2147483647 w 5198"/>
              <a:gd name="T55" fmla="*/ 2147483647 h 4763"/>
              <a:gd name="T56" fmla="*/ 2147483647 w 5198"/>
              <a:gd name="T57" fmla="*/ 2147483647 h 4763"/>
              <a:gd name="T58" fmla="*/ 2147483647 w 5198"/>
              <a:gd name="T59" fmla="*/ 2147483647 h 4763"/>
              <a:gd name="T60" fmla="*/ 2147483647 w 5198"/>
              <a:gd name="T61" fmla="*/ 2147483647 h 4763"/>
              <a:gd name="T62" fmla="*/ 2147483647 w 5198"/>
              <a:gd name="T63" fmla="*/ 2147483647 h 4763"/>
              <a:gd name="T64" fmla="*/ 2147483647 w 5198"/>
              <a:gd name="T65" fmla="*/ 2147483647 h 4763"/>
              <a:gd name="T66" fmla="*/ 2147483647 w 5198"/>
              <a:gd name="T67" fmla="*/ 2147483647 h 4763"/>
              <a:gd name="T68" fmla="*/ 2147483647 w 5198"/>
              <a:gd name="T69" fmla="*/ 2147483647 h 4763"/>
              <a:gd name="T70" fmla="*/ 2147483647 w 5198"/>
              <a:gd name="T71" fmla="*/ 2147483647 h 4763"/>
              <a:gd name="T72" fmla="*/ 2147483647 w 5198"/>
              <a:gd name="T73" fmla="*/ 2147483647 h 4763"/>
              <a:gd name="T74" fmla="*/ 2147483647 w 5198"/>
              <a:gd name="T75" fmla="*/ 2147483647 h 4763"/>
              <a:gd name="T76" fmla="*/ 2147483647 w 5198"/>
              <a:gd name="T77" fmla="*/ 2147483647 h 4763"/>
              <a:gd name="T78" fmla="*/ 2147483647 w 5198"/>
              <a:gd name="T79" fmla="*/ 2147483647 h 4763"/>
              <a:gd name="T80" fmla="*/ 2147483647 w 5198"/>
              <a:gd name="T81" fmla="*/ 2147483647 h 4763"/>
              <a:gd name="T82" fmla="*/ 2147483647 w 5198"/>
              <a:gd name="T83" fmla="*/ 2147483647 h 4763"/>
              <a:gd name="T84" fmla="*/ 2147483647 w 5198"/>
              <a:gd name="T85" fmla="*/ 2147483647 h 4763"/>
              <a:gd name="T86" fmla="*/ 2147483647 w 5198"/>
              <a:gd name="T87" fmla="*/ 2147483647 h 4763"/>
              <a:gd name="T88" fmla="*/ 2147483647 w 5198"/>
              <a:gd name="T89" fmla="*/ 2147483647 h 4763"/>
              <a:gd name="T90" fmla="*/ 2147483647 w 5198"/>
              <a:gd name="T91" fmla="*/ 2147483647 h 4763"/>
              <a:gd name="T92" fmla="*/ 2147483647 w 5198"/>
              <a:gd name="T93" fmla="*/ 2147483647 h 4763"/>
              <a:gd name="T94" fmla="*/ 0 w 5198"/>
              <a:gd name="T95" fmla="*/ 2147483647 h 4763"/>
              <a:gd name="T96" fmla="*/ 2147483647 w 5198"/>
              <a:gd name="T97" fmla="*/ 2147483647 h 4763"/>
              <a:gd name="T98" fmla="*/ 2147483647 w 5198"/>
              <a:gd name="T99" fmla="*/ 2147483647 h 4763"/>
              <a:gd name="T100" fmla="*/ 2147483647 w 5198"/>
              <a:gd name="T101" fmla="*/ 2147483647 h 476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198"/>
              <a:gd name="T154" fmla="*/ 0 h 4763"/>
              <a:gd name="T155" fmla="*/ 5198 w 5198"/>
              <a:gd name="T156" fmla="*/ 4763 h 476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198" h="4763">
                <a:moveTo>
                  <a:pt x="2825" y="2032"/>
                </a:moveTo>
                <a:lnTo>
                  <a:pt x="2304" y="2553"/>
                </a:lnTo>
                <a:lnTo>
                  <a:pt x="2304" y="4072"/>
                </a:lnTo>
                <a:lnTo>
                  <a:pt x="2825" y="4072"/>
                </a:lnTo>
                <a:lnTo>
                  <a:pt x="2825" y="2032"/>
                </a:lnTo>
                <a:close/>
                <a:moveTo>
                  <a:pt x="2198" y="2032"/>
                </a:moveTo>
                <a:lnTo>
                  <a:pt x="2126" y="2032"/>
                </a:lnTo>
                <a:lnTo>
                  <a:pt x="2110" y="2030"/>
                </a:lnTo>
                <a:lnTo>
                  <a:pt x="2095" y="2026"/>
                </a:lnTo>
                <a:lnTo>
                  <a:pt x="2080" y="2020"/>
                </a:lnTo>
                <a:lnTo>
                  <a:pt x="2068" y="2011"/>
                </a:lnTo>
                <a:lnTo>
                  <a:pt x="2058" y="2000"/>
                </a:lnTo>
                <a:lnTo>
                  <a:pt x="2051" y="1988"/>
                </a:lnTo>
                <a:lnTo>
                  <a:pt x="2049" y="1982"/>
                </a:lnTo>
                <a:lnTo>
                  <a:pt x="2046" y="1974"/>
                </a:lnTo>
                <a:lnTo>
                  <a:pt x="2045" y="1967"/>
                </a:lnTo>
                <a:lnTo>
                  <a:pt x="2045" y="1961"/>
                </a:lnTo>
                <a:lnTo>
                  <a:pt x="2045" y="1651"/>
                </a:lnTo>
                <a:lnTo>
                  <a:pt x="2198" y="1651"/>
                </a:lnTo>
                <a:lnTo>
                  <a:pt x="2930" y="1651"/>
                </a:lnTo>
                <a:lnTo>
                  <a:pt x="3085" y="1651"/>
                </a:lnTo>
                <a:lnTo>
                  <a:pt x="3085" y="1961"/>
                </a:lnTo>
                <a:lnTo>
                  <a:pt x="3085" y="1967"/>
                </a:lnTo>
                <a:lnTo>
                  <a:pt x="3084" y="1974"/>
                </a:lnTo>
                <a:lnTo>
                  <a:pt x="3081" y="1982"/>
                </a:lnTo>
                <a:lnTo>
                  <a:pt x="3078" y="1988"/>
                </a:lnTo>
                <a:lnTo>
                  <a:pt x="3070" y="2000"/>
                </a:lnTo>
                <a:lnTo>
                  <a:pt x="3061" y="2011"/>
                </a:lnTo>
                <a:lnTo>
                  <a:pt x="3048" y="2020"/>
                </a:lnTo>
                <a:lnTo>
                  <a:pt x="3035" y="2026"/>
                </a:lnTo>
                <a:lnTo>
                  <a:pt x="3019" y="2030"/>
                </a:lnTo>
                <a:lnTo>
                  <a:pt x="3003" y="2032"/>
                </a:lnTo>
                <a:lnTo>
                  <a:pt x="2930" y="2032"/>
                </a:lnTo>
                <a:lnTo>
                  <a:pt x="2930" y="4072"/>
                </a:lnTo>
                <a:lnTo>
                  <a:pt x="3638" y="4072"/>
                </a:lnTo>
                <a:lnTo>
                  <a:pt x="3638" y="2032"/>
                </a:lnTo>
                <a:lnTo>
                  <a:pt x="3566" y="2032"/>
                </a:lnTo>
                <a:lnTo>
                  <a:pt x="3549" y="2030"/>
                </a:lnTo>
                <a:lnTo>
                  <a:pt x="3533" y="2026"/>
                </a:lnTo>
                <a:lnTo>
                  <a:pt x="3520" y="2020"/>
                </a:lnTo>
                <a:lnTo>
                  <a:pt x="3508" y="2011"/>
                </a:lnTo>
                <a:lnTo>
                  <a:pt x="3497" y="2000"/>
                </a:lnTo>
                <a:lnTo>
                  <a:pt x="3489" y="1988"/>
                </a:lnTo>
                <a:lnTo>
                  <a:pt x="3487" y="1982"/>
                </a:lnTo>
                <a:lnTo>
                  <a:pt x="3484" y="1974"/>
                </a:lnTo>
                <a:lnTo>
                  <a:pt x="3484" y="1967"/>
                </a:lnTo>
                <a:lnTo>
                  <a:pt x="3483" y="1961"/>
                </a:lnTo>
                <a:lnTo>
                  <a:pt x="3483" y="1651"/>
                </a:lnTo>
                <a:lnTo>
                  <a:pt x="3638" y="1651"/>
                </a:lnTo>
                <a:lnTo>
                  <a:pt x="4427" y="1651"/>
                </a:lnTo>
                <a:lnTo>
                  <a:pt x="4687" y="1651"/>
                </a:lnTo>
                <a:lnTo>
                  <a:pt x="4687" y="1945"/>
                </a:lnTo>
                <a:lnTo>
                  <a:pt x="4686" y="1965"/>
                </a:lnTo>
                <a:lnTo>
                  <a:pt x="4683" y="1984"/>
                </a:lnTo>
                <a:lnTo>
                  <a:pt x="4678" y="2003"/>
                </a:lnTo>
                <a:lnTo>
                  <a:pt x="4670" y="2018"/>
                </a:lnTo>
                <a:lnTo>
                  <a:pt x="4662" y="2034"/>
                </a:lnTo>
                <a:lnTo>
                  <a:pt x="4652" y="2049"/>
                </a:lnTo>
                <a:lnTo>
                  <a:pt x="4640" y="2062"/>
                </a:lnTo>
                <a:lnTo>
                  <a:pt x="4627" y="2075"/>
                </a:lnTo>
                <a:lnTo>
                  <a:pt x="4614" y="2085"/>
                </a:lnTo>
                <a:lnTo>
                  <a:pt x="4598" y="2095"/>
                </a:lnTo>
                <a:lnTo>
                  <a:pt x="4583" y="2102"/>
                </a:lnTo>
                <a:lnTo>
                  <a:pt x="4566" y="2109"/>
                </a:lnTo>
                <a:lnTo>
                  <a:pt x="4551" y="2114"/>
                </a:lnTo>
                <a:lnTo>
                  <a:pt x="4533" y="2118"/>
                </a:lnTo>
                <a:lnTo>
                  <a:pt x="4516" y="2121"/>
                </a:lnTo>
                <a:lnTo>
                  <a:pt x="4501" y="2121"/>
                </a:lnTo>
                <a:lnTo>
                  <a:pt x="4480" y="2121"/>
                </a:lnTo>
                <a:lnTo>
                  <a:pt x="4480" y="4072"/>
                </a:lnTo>
                <a:lnTo>
                  <a:pt x="4867" y="4072"/>
                </a:lnTo>
                <a:lnTo>
                  <a:pt x="4867" y="4448"/>
                </a:lnTo>
                <a:lnTo>
                  <a:pt x="4762" y="4448"/>
                </a:lnTo>
                <a:lnTo>
                  <a:pt x="4762" y="4177"/>
                </a:lnTo>
                <a:lnTo>
                  <a:pt x="4427" y="4177"/>
                </a:lnTo>
                <a:lnTo>
                  <a:pt x="3638" y="4177"/>
                </a:lnTo>
                <a:lnTo>
                  <a:pt x="2930" y="4177"/>
                </a:lnTo>
                <a:lnTo>
                  <a:pt x="2198" y="4177"/>
                </a:lnTo>
                <a:lnTo>
                  <a:pt x="1492" y="4177"/>
                </a:lnTo>
                <a:lnTo>
                  <a:pt x="705" y="4177"/>
                </a:lnTo>
                <a:lnTo>
                  <a:pt x="436" y="4177"/>
                </a:lnTo>
                <a:lnTo>
                  <a:pt x="436" y="4448"/>
                </a:lnTo>
                <a:lnTo>
                  <a:pt x="331" y="4448"/>
                </a:lnTo>
                <a:lnTo>
                  <a:pt x="331" y="4072"/>
                </a:lnTo>
                <a:lnTo>
                  <a:pt x="653" y="4072"/>
                </a:lnTo>
                <a:lnTo>
                  <a:pt x="653" y="2121"/>
                </a:lnTo>
                <a:lnTo>
                  <a:pt x="632" y="2121"/>
                </a:lnTo>
                <a:lnTo>
                  <a:pt x="616" y="2121"/>
                </a:lnTo>
                <a:lnTo>
                  <a:pt x="599" y="2118"/>
                </a:lnTo>
                <a:lnTo>
                  <a:pt x="582" y="2114"/>
                </a:lnTo>
                <a:lnTo>
                  <a:pt x="566" y="2109"/>
                </a:lnTo>
                <a:lnTo>
                  <a:pt x="549" y="2102"/>
                </a:lnTo>
                <a:lnTo>
                  <a:pt x="535" y="2095"/>
                </a:lnTo>
                <a:lnTo>
                  <a:pt x="519" y="2085"/>
                </a:lnTo>
                <a:lnTo>
                  <a:pt x="506" y="2075"/>
                </a:lnTo>
                <a:lnTo>
                  <a:pt x="492" y="2062"/>
                </a:lnTo>
                <a:lnTo>
                  <a:pt x="481" y="2049"/>
                </a:lnTo>
                <a:lnTo>
                  <a:pt x="470" y="2034"/>
                </a:lnTo>
                <a:lnTo>
                  <a:pt x="462" y="2018"/>
                </a:lnTo>
                <a:lnTo>
                  <a:pt x="454" y="2003"/>
                </a:lnTo>
                <a:lnTo>
                  <a:pt x="449" y="1984"/>
                </a:lnTo>
                <a:lnTo>
                  <a:pt x="447" y="1965"/>
                </a:lnTo>
                <a:lnTo>
                  <a:pt x="445" y="1945"/>
                </a:lnTo>
                <a:lnTo>
                  <a:pt x="445" y="1651"/>
                </a:lnTo>
                <a:lnTo>
                  <a:pt x="705" y="1651"/>
                </a:lnTo>
                <a:lnTo>
                  <a:pt x="1492" y="1651"/>
                </a:lnTo>
                <a:lnTo>
                  <a:pt x="1646" y="1651"/>
                </a:lnTo>
                <a:lnTo>
                  <a:pt x="1646" y="1961"/>
                </a:lnTo>
                <a:lnTo>
                  <a:pt x="1646" y="1967"/>
                </a:lnTo>
                <a:lnTo>
                  <a:pt x="1644" y="1974"/>
                </a:lnTo>
                <a:lnTo>
                  <a:pt x="1643" y="1982"/>
                </a:lnTo>
                <a:lnTo>
                  <a:pt x="1640" y="1988"/>
                </a:lnTo>
                <a:lnTo>
                  <a:pt x="1632" y="2000"/>
                </a:lnTo>
                <a:lnTo>
                  <a:pt x="1622" y="2011"/>
                </a:lnTo>
                <a:lnTo>
                  <a:pt x="1610" y="2020"/>
                </a:lnTo>
                <a:lnTo>
                  <a:pt x="1596" y="2026"/>
                </a:lnTo>
                <a:lnTo>
                  <a:pt x="1581" y="2030"/>
                </a:lnTo>
                <a:lnTo>
                  <a:pt x="1564" y="2032"/>
                </a:lnTo>
                <a:lnTo>
                  <a:pt x="1492" y="2032"/>
                </a:lnTo>
                <a:lnTo>
                  <a:pt x="1492" y="4072"/>
                </a:lnTo>
                <a:lnTo>
                  <a:pt x="2198" y="4072"/>
                </a:lnTo>
                <a:lnTo>
                  <a:pt x="2198" y="2032"/>
                </a:lnTo>
                <a:close/>
                <a:moveTo>
                  <a:pt x="1387" y="2045"/>
                </a:moveTo>
                <a:lnTo>
                  <a:pt x="863" y="2569"/>
                </a:lnTo>
                <a:lnTo>
                  <a:pt x="863" y="4072"/>
                </a:lnTo>
                <a:lnTo>
                  <a:pt x="1387" y="4072"/>
                </a:lnTo>
                <a:lnTo>
                  <a:pt x="1387" y="2045"/>
                </a:lnTo>
                <a:close/>
                <a:moveTo>
                  <a:pt x="4270" y="4072"/>
                </a:moveTo>
                <a:lnTo>
                  <a:pt x="4270" y="2053"/>
                </a:lnTo>
                <a:lnTo>
                  <a:pt x="3743" y="2580"/>
                </a:lnTo>
                <a:lnTo>
                  <a:pt x="3743" y="4072"/>
                </a:lnTo>
                <a:lnTo>
                  <a:pt x="4270" y="4072"/>
                </a:lnTo>
                <a:close/>
                <a:moveTo>
                  <a:pt x="104" y="4553"/>
                </a:moveTo>
                <a:lnTo>
                  <a:pt x="5094" y="4553"/>
                </a:lnTo>
                <a:lnTo>
                  <a:pt x="5094" y="4763"/>
                </a:lnTo>
                <a:lnTo>
                  <a:pt x="104" y="4763"/>
                </a:lnTo>
                <a:lnTo>
                  <a:pt x="104" y="4553"/>
                </a:lnTo>
                <a:close/>
                <a:moveTo>
                  <a:pt x="0" y="1098"/>
                </a:moveTo>
                <a:lnTo>
                  <a:pt x="2594" y="0"/>
                </a:lnTo>
                <a:lnTo>
                  <a:pt x="5198" y="1098"/>
                </a:lnTo>
                <a:lnTo>
                  <a:pt x="5076" y="1548"/>
                </a:lnTo>
                <a:lnTo>
                  <a:pt x="122" y="1548"/>
                </a:lnTo>
                <a:lnTo>
                  <a:pt x="0" y="1098"/>
                </a:lnTo>
                <a:close/>
                <a:moveTo>
                  <a:pt x="251" y="1220"/>
                </a:moveTo>
                <a:lnTo>
                  <a:pt x="284" y="1338"/>
                </a:lnTo>
                <a:lnTo>
                  <a:pt x="4914" y="1338"/>
                </a:lnTo>
                <a:lnTo>
                  <a:pt x="4947" y="1220"/>
                </a:lnTo>
                <a:lnTo>
                  <a:pt x="2594" y="228"/>
                </a:lnTo>
                <a:lnTo>
                  <a:pt x="251" y="1220"/>
                </a:lnTo>
                <a:close/>
              </a:path>
            </a:pathLst>
          </a:custGeom>
          <a:solidFill>
            <a:srgbClr val="1B8F8C"/>
          </a:solidFill>
          <a:ln w="9525">
            <a:solidFill>
              <a:srgbClr val="1B8F8C"/>
            </a:solidFill>
            <a:round/>
            <a:headEnd/>
            <a:tailEnd/>
          </a:ln>
        </p:spPr>
        <p:txBody>
          <a:bodyPr vert="horz" wrap="square" lIns="91440" tIns="45720" rIns="91440" bIns="45720" anchor="t"/>
          <a:lstStyle/>
          <a:p>
            <a:pPr defTabSz="914077"/>
            <a:endParaRPr lang="de-DE" dirty="0">
              <a:solidFill>
                <a:srgbClr val="000000"/>
              </a:solidFill>
            </a:endParaRPr>
          </a:p>
        </p:txBody>
      </p:sp>
      <p:sp>
        <p:nvSpPr>
          <p:cNvPr id="3" name="TextBox 2">
            <a:extLst>
              <a:ext uri="{FF2B5EF4-FFF2-40B4-BE49-F238E27FC236}">
                <a16:creationId xmlns:a16="http://schemas.microsoft.com/office/drawing/2014/main" id="{CDA05D42-F021-4608-BC58-506733D72D63}"/>
              </a:ext>
            </a:extLst>
          </p:cNvPr>
          <p:cNvSpPr txBox="1"/>
          <p:nvPr/>
        </p:nvSpPr>
        <p:spPr>
          <a:xfrm>
            <a:off x="4619888" y="2659476"/>
            <a:ext cx="2007614" cy="400110"/>
          </a:xfrm>
          <a:prstGeom prst="rect">
            <a:avLst/>
          </a:prstGeom>
          <a:noFill/>
        </p:spPr>
        <p:txBody>
          <a:bodyPr wrap="square" rtlCol="0">
            <a:spAutoFit/>
          </a:bodyPr>
          <a:lstStyle/>
          <a:p>
            <a:pPr algn="ctr"/>
            <a:r>
              <a:rPr lang="en-IE" sz="1000" dirty="0"/>
              <a:t>Education Shared Business Services </a:t>
            </a:r>
          </a:p>
          <a:p>
            <a:pPr algn="ctr"/>
            <a:r>
              <a:rPr lang="en-IE" sz="1000" dirty="0"/>
              <a:t>Centre (ESBS)</a:t>
            </a:r>
          </a:p>
        </p:txBody>
      </p:sp>
      <p:sp>
        <p:nvSpPr>
          <p:cNvPr id="311" name="TextBox 310">
            <a:extLst>
              <a:ext uri="{FF2B5EF4-FFF2-40B4-BE49-F238E27FC236}">
                <a16:creationId xmlns:a16="http://schemas.microsoft.com/office/drawing/2014/main" id="{202D5443-20FA-4A35-BB4D-2C92D8BA87AA}"/>
              </a:ext>
            </a:extLst>
          </p:cNvPr>
          <p:cNvSpPr txBox="1"/>
          <p:nvPr/>
        </p:nvSpPr>
        <p:spPr>
          <a:xfrm>
            <a:off x="272825" y="2659476"/>
            <a:ext cx="2176948" cy="400110"/>
          </a:xfrm>
          <a:prstGeom prst="rect">
            <a:avLst/>
          </a:prstGeom>
          <a:noFill/>
        </p:spPr>
        <p:txBody>
          <a:bodyPr wrap="square" lIns="91440" tIns="45720" rIns="91440" bIns="45720" rtlCol="0" anchor="t">
            <a:spAutoFit/>
          </a:bodyPr>
          <a:lstStyle/>
          <a:p>
            <a:pPr algn="ctr"/>
            <a:r>
              <a:rPr lang="en-IE" sz="1000"/>
              <a:t>4 </a:t>
            </a:r>
            <a:r>
              <a:rPr lang="en-IE" sz="1000" dirty="0"/>
              <a:t>Higher Education Institutions (WIT, UL, TCD, MIE)</a:t>
            </a:r>
            <a:endParaRPr lang="en-IE" sz="1000" dirty="0">
              <a:cs typeface="Calibri"/>
            </a:endParaRPr>
          </a:p>
        </p:txBody>
      </p:sp>
      <p:sp>
        <p:nvSpPr>
          <p:cNvPr id="10" name="Arrow: Right 9">
            <a:extLst>
              <a:ext uri="{FF2B5EF4-FFF2-40B4-BE49-F238E27FC236}">
                <a16:creationId xmlns:a16="http://schemas.microsoft.com/office/drawing/2014/main" id="{47ACEDAA-705F-419F-A8C4-A9C2A5D54011}"/>
              </a:ext>
            </a:extLst>
          </p:cNvPr>
          <p:cNvSpPr/>
          <p:nvPr/>
        </p:nvSpPr>
        <p:spPr>
          <a:xfrm>
            <a:off x="1899425" y="3331495"/>
            <a:ext cx="2864419" cy="321123"/>
          </a:xfrm>
          <a:prstGeom prst="rightArrow">
            <a:avLst/>
          </a:prstGeom>
          <a:solidFill>
            <a:schemeClr val="bg1">
              <a:lumMod val="65000"/>
            </a:schemeClr>
          </a:solidFill>
          <a:ln>
            <a:solidFill>
              <a:srgbClr val="41A3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312" name="TextBox 311">
            <a:extLst>
              <a:ext uri="{FF2B5EF4-FFF2-40B4-BE49-F238E27FC236}">
                <a16:creationId xmlns:a16="http://schemas.microsoft.com/office/drawing/2014/main" id="{5F24A33C-94FC-403F-927F-7DF83FC8B63C}"/>
              </a:ext>
            </a:extLst>
          </p:cNvPr>
          <p:cNvSpPr txBox="1"/>
          <p:nvPr/>
        </p:nvSpPr>
        <p:spPr>
          <a:xfrm>
            <a:off x="1913703" y="3048180"/>
            <a:ext cx="2765501" cy="400110"/>
          </a:xfrm>
          <a:prstGeom prst="rect">
            <a:avLst/>
          </a:prstGeom>
          <a:noFill/>
        </p:spPr>
        <p:txBody>
          <a:bodyPr wrap="none" rtlCol="0">
            <a:spAutoFit/>
          </a:bodyPr>
          <a:lstStyle/>
          <a:p>
            <a:pPr algn="ctr"/>
            <a:r>
              <a:rPr lang="en-IE" sz="1000" dirty="0"/>
              <a:t>Payroll and expense activities (if applicable) move</a:t>
            </a:r>
          </a:p>
          <a:p>
            <a:pPr algn="ctr"/>
            <a:r>
              <a:rPr lang="en-IE" sz="1000" dirty="0"/>
              <a:t> from the Higher Education Institutions to ESBS</a:t>
            </a:r>
          </a:p>
        </p:txBody>
      </p:sp>
      <p:grpSp>
        <p:nvGrpSpPr>
          <p:cNvPr id="178" name="Group 177">
            <a:extLst>
              <a:ext uri="{FF2B5EF4-FFF2-40B4-BE49-F238E27FC236}">
                <a16:creationId xmlns:a16="http://schemas.microsoft.com/office/drawing/2014/main" id="{B2612C30-957A-4252-85AB-C8B3A084D3AA}"/>
              </a:ext>
            </a:extLst>
          </p:cNvPr>
          <p:cNvGrpSpPr/>
          <p:nvPr/>
        </p:nvGrpSpPr>
        <p:grpSpPr>
          <a:xfrm>
            <a:off x="4809421" y="3021040"/>
            <a:ext cx="1663700" cy="596938"/>
            <a:chOff x="650875" y="2973388"/>
            <a:chExt cx="1663700" cy="1308100"/>
          </a:xfrm>
          <a:solidFill>
            <a:srgbClr val="41A38B"/>
          </a:solidFill>
        </p:grpSpPr>
        <p:sp>
          <p:nvSpPr>
            <p:cNvPr id="179" name="Freeform 5">
              <a:extLst>
                <a:ext uri="{FF2B5EF4-FFF2-40B4-BE49-F238E27FC236}">
                  <a16:creationId xmlns:a16="http://schemas.microsoft.com/office/drawing/2014/main" id="{FBCE8C13-A328-40A8-8BA7-4C9F315DD78E}"/>
                </a:ext>
              </a:extLst>
            </p:cNvPr>
            <p:cNvSpPr>
              <a:spLocks noEditPoints="1"/>
            </p:cNvSpPr>
            <p:nvPr/>
          </p:nvSpPr>
          <p:spPr bwMode="auto">
            <a:xfrm>
              <a:off x="1200150" y="3106738"/>
              <a:ext cx="409575" cy="1174750"/>
            </a:xfrm>
            <a:custGeom>
              <a:avLst/>
              <a:gdLst>
                <a:gd name="T0" fmla="*/ 258 w 258"/>
                <a:gd name="T1" fmla="*/ 740 h 740"/>
                <a:gd name="T2" fmla="*/ 0 w 258"/>
                <a:gd name="T3" fmla="*/ 740 h 740"/>
                <a:gd name="T4" fmla="*/ 0 w 258"/>
                <a:gd name="T5" fmla="*/ 0 h 740"/>
                <a:gd name="T6" fmla="*/ 258 w 258"/>
                <a:gd name="T7" fmla="*/ 0 h 740"/>
                <a:gd name="T8" fmla="*/ 258 w 258"/>
                <a:gd name="T9" fmla="*/ 740 h 740"/>
                <a:gd name="T10" fmla="*/ 18 w 258"/>
                <a:gd name="T11" fmla="*/ 722 h 740"/>
                <a:gd name="T12" fmla="*/ 240 w 258"/>
                <a:gd name="T13" fmla="*/ 722 h 740"/>
                <a:gd name="T14" fmla="*/ 240 w 258"/>
                <a:gd name="T15" fmla="*/ 18 h 740"/>
                <a:gd name="T16" fmla="*/ 18 w 258"/>
                <a:gd name="T17" fmla="*/ 18 h 740"/>
                <a:gd name="T18" fmla="*/ 18 w 258"/>
                <a:gd name="T19" fmla="*/ 722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8" h="740">
                  <a:moveTo>
                    <a:pt x="258" y="740"/>
                  </a:moveTo>
                  <a:lnTo>
                    <a:pt x="0" y="740"/>
                  </a:lnTo>
                  <a:lnTo>
                    <a:pt x="0" y="0"/>
                  </a:lnTo>
                  <a:lnTo>
                    <a:pt x="258" y="0"/>
                  </a:lnTo>
                  <a:lnTo>
                    <a:pt x="258" y="740"/>
                  </a:lnTo>
                  <a:close/>
                  <a:moveTo>
                    <a:pt x="18" y="722"/>
                  </a:moveTo>
                  <a:lnTo>
                    <a:pt x="240" y="722"/>
                  </a:lnTo>
                  <a:lnTo>
                    <a:pt x="240" y="18"/>
                  </a:lnTo>
                  <a:lnTo>
                    <a:pt x="18" y="18"/>
                  </a:lnTo>
                  <a:lnTo>
                    <a:pt x="18" y="722"/>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0" name="Freeform 6">
              <a:extLst>
                <a:ext uri="{FF2B5EF4-FFF2-40B4-BE49-F238E27FC236}">
                  <a16:creationId xmlns:a16="http://schemas.microsoft.com/office/drawing/2014/main" id="{0B3C2F12-EC70-41E8-9A15-96E4638AA748}"/>
                </a:ext>
              </a:extLst>
            </p:cNvPr>
            <p:cNvSpPr>
              <a:spLocks noEditPoints="1"/>
            </p:cNvSpPr>
            <p:nvPr/>
          </p:nvSpPr>
          <p:spPr bwMode="auto">
            <a:xfrm>
              <a:off x="809625" y="3665538"/>
              <a:ext cx="419100" cy="615950"/>
            </a:xfrm>
            <a:custGeom>
              <a:avLst/>
              <a:gdLst>
                <a:gd name="T0" fmla="*/ 264 w 264"/>
                <a:gd name="T1" fmla="*/ 388 h 388"/>
                <a:gd name="T2" fmla="*/ 0 w 264"/>
                <a:gd name="T3" fmla="*/ 388 h 388"/>
                <a:gd name="T4" fmla="*/ 0 w 264"/>
                <a:gd name="T5" fmla="*/ 0 h 388"/>
                <a:gd name="T6" fmla="*/ 264 w 264"/>
                <a:gd name="T7" fmla="*/ 0 h 388"/>
                <a:gd name="T8" fmla="*/ 264 w 264"/>
                <a:gd name="T9" fmla="*/ 388 h 388"/>
                <a:gd name="T10" fmla="*/ 18 w 264"/>
                <a:gd name="T11" fmla="*/ 370 h 388"/>
                <a:gd name="T12" fmla="*/ 246 w 264"/>
                <a:gd name="T13" fmla="*/ 370 h 388"/>
                <a:gd name="T14" fmla="*/ 246 w 264"/>
                <a:gd name="T15" fmla="*/ 18 h 388"/>
                <a:gd name="T16" fmla="*/ 18 w 264"/>
                <a:gd name="T17" fmla="*/ 18 h 388"/>
                <a:gd name="T18" fmla="*/ 18 w 264"/>
                <a:gd name="T19" fmla="*/ 37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4" h="388">
                  <a:moveTo>
                    <a:pt x="264" y="388"/>
                  </a:moveTo>
                  <a:lnTo>
                    <a:pt x="0" y="388"/>
                  </a:lnTo>
                  <a:lnTo>
                    <a:pt x="0" y="0"/>
                  </a:lnTo>
                  <a:lnTo>
                    <a:pt x="264" y="0"/>
                  </a:lnTo>
                  <a:lnTo>
                    <a:pt x="264" y="388"/>
                  </a:lnTo>
                  <a:close/>
                  <a:moveTo>
                    <a:pt x="18" y="370"/>
                  </a:moveTo>
                  <a:lnTo>
                    <a:pt x="246" y="370"/>
                  </a:lnTo>
                  <a:lnTo>
                    <a:pt x="246" y="18"/>
                  </a:lnTo>
                  <a:lnTo>
                    <a:pt x="18" y="18"/>
                  </a:lnTo>
                  <a:lnTo>
                    <a:pt x="18" y="370"/>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1" name="Rectangle 7">
              <a:extLst>
                <a:ext uri="{FF2B5EF4-FFF2-40B4-BE49-F238E27FC236}">
                  <a16:creationId xmlns:a16="http://schemas.microsoft.com/office/drawing/2014/main" id="{42A73D3A-B8E5-4B68-BA21-6A99CAC219C1}"/>
                </a:ext>
              </a:extLst>
            </p:cNvPr>
            <p:cNvSpPr>
              <a:spLocks noChangeArrowheads="1"/>
            </p:cNvSpPr>
            <p:nvPr/>
          </p:nvSpPr>
          <p:spPr bwMode="auto">
            <a:xfrm>
              <a:off x="88900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2" name="Rectangle 8">
              <a:extLst>
                <a:ext uri="{FF2B5EF4-FFF2-40B4-BE49-F238E27FC236}">
                  <a16:creationId xmlns:a16="http://schemas.microsoft.com/office/drawing/2014/main" id="{F7306806-D32B-4465-BA46-9DE72D2B9930}"/>
                </a:ext>
              </a:extLst>
            </p:cNvPr>
            <p:cNvSpPr>
              <a:spLocks noChangeArrowheads="1"/>
            </p:cNvSpPr>
            <p:nvPr/>
          </p:nvSpPr>
          <p:spPr bwMode="auto">
            <a:xfrm>
              <a:off x="968375"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3" name="Rectangle 9">
              <a:extLst>
                <a:ext uri="{FF2B5EF4-FFF2-40B4-BE49-F238E27FC236}">
                  <a16:creationId xmlns:a16="http://schemas.microsoft.com/office/drawing/2014/main" id="{067E0DA2-1FF0-4E32-8810-84AA5B3DA85C}"/>
                </a:ext>
              </a:extLst>
            </p:cNvPr>
            <p:cNvSpPr>
              <a:spLocks noChangeArrowheads="1"/>
            </p:cNvSpPr>
            <p:nvPr/>
          </p:nvSpPr>
          <p:spPr bwMode="auto">
            <a:xfrm>
              <a:off x="1044575"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4" name="Rectangle 10">
              <a:extLst>
                <a:ext uri="{FF2B5EF4-FFF2-40B4-BE49-F238E27FC236}">
                  <a16:creationId xmlns:a16="http://schemas.microsoft.com/office/drawing/2014/main" id="{921FE1B1-A01D-4CA4-B481-AFF8618E3C96}"/>
                </a:ext>
              </a:extLst>
            </p:cNvPr>
            <p:cNvSpPr>
              <a:spLocks noChangeArrowheads="1"/>
            </p:cNvSpPr>
            <p:nvPr/>
          </p:nvSpPr>
          <p:spPr bwMode="auto">
            <a:xfrm>
              <a:off x="1120775"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5" name="Rectangle 11">
              <a:extLst>
                <a:ext uri="{FF2B5EF4-FFF2-40B4-BE49-F238E27FC236}">
                  <a16:creationId xmlns:a16="http://schemas.microsoft.com/office/drawing/2014/main" id="{3FD778C7-12C6-493A-B138-4EDFA925B1E1}"/>
                </a:ext>
              </a:extLst>
            </p:cNvPr>
            <p:cNvSpPr>
              <a:spLocks noChangeArrowheads="1"/>
            </p:cNvSpPr>
            <p:nvPr/>
          </p:nvSpPr>
          <p:spPr bwMode="auto">
            <a:xfrm>
              <a:off x="88900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6" name="Rectangle 12">
              <a:extLst>
                <a:ext uri="{FF2B5EF4-FFF2-40B4-BE49-F238E27FC236}">
                  <a16:creationId xmlns:a16="http://schemas.microsoft.com/office/drawing/2014/main" id="{F7797D01-2A52-4A91-A14F-CE5DE1CE9498}"/>
                </a:ext>
              </a:extLst>
            </p:cNvPr>
            <p:cNvSpPr>
              <a:spLocks noChangeArrowheads="1"/>
            </p:cNvSpPr>
            <p:nvPr/>
          </p:nvSpPr>
          <p:spPr bwMode="auto">
            <a:xfrm>
              <a:off x="968375"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7" name="Rectangle 13">
              <a:extLst>
                <a:ext uri="{FF2B5EF4-FFF2-40B4-BE49-F238E27FC236}">
                  <a16:creationId xmlns:a16="http://schemas.microsoft.com/office/drawing/2014/main" id="{7A59E723-8AB0-4F13-8F63-537373C5895F}"/>
                </a:ext>
              </a:extLst>
            </p:cNvPr>
            <p:cNvSpPr>
              <a:spLocks noChangeArrowheads="1"/>
            </p:cNvSpPr>
            <p:nvPr/>
          </p:nvSpPr>
          <p:spPr bwMode="auto">
            <a:xfrm>
              <a:off x="1044575"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8" name="Rectangle 14">
              <a:extLst>
                <a:ext uri="{FF2B5EF4-FFF2-40B4-BE49-F238E27FC236}">
                  <a16:creationId xmlns:a16="http://schemas.microsoft.com/office/drawing/2014/main" id="{A5292F5D-BC3E-4831-A8A9-2AA0AF16B530}"/>
                </a:ext>
              </a:extLst>
            </p:cNvPr>
            <p:cNvSpPr>
              <a:spLocks noChangeArrowheads="1"/>
            </p:cNvSpPr>
            <p:nvPr/>
          </p:nvSpPr>
          <p:spPr bwMode="auto">
            <a:xfrm>
              <a:off x="1120775"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89" name="Rectangle 15">
              <a:extLst>
                <a:ext uri="{FF2B5EF4-FFF2-40B4-BE49-F238E27FC236}">
                  <a16:creationId xmlns:a16="http://schemas.microsoft.com/office/drawing/2014/main" id="{54B5C8BD-61A1-4D78-89D8-ED3E537D8335}"/>
                </a:ext>
              </a:extLst>
            </p:cNvPr>
            <p:cNvSpPr>
              <a:spLocks noChangeArrowheads="1"/>
            </p:cNvSpPr>
            <p:nvPr/>
          </p:nvSpPr>
          <p:spPr bwMode="auto">
            <a:xfrm>
              <a:off x="88900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90" name="Rectangle 16">
              <a:extLst>
                <a:ext uri="{FF2B5EF4-FFF2-40B4-BE49-F238E27FC236}">
                  <a16:creationId xmlns:a16="http://schemas.microsoft.com/office/drawing/2014/main" id="{8982B976-8E69-4E39-A522-7DB55FB3F903}"/>
                </a:ext>
              </a:extLst>
            </p:cNvPr>
            <p:cNvSpPr>
              <a:spLocks noChangeArrowheads="1"/>
            </p:cNvSpPr>
            <p:nvPr/>
          </p:nvSpPr>
          <p:spPr bwMode="auto">
            <a:xfrm>
              <a:off x="968375"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91" name="Rectangle 17">
              <a:extLst>
                <a:ext uri="{FF2B5EF4-FFF2-40B4-BE49-F238E27FC236}">
                  <a16:creationId xmlns:a16="http://schemas.microsoft.com/office/drawing/2014/main" id="{19006394-C4A8-4E3C-B1A5-8848A60D6B14}"/>
                </a:ext>
              </a:extLst>
            </p:cNvPr>
            <p:cNvSpPr>
              <a:spLocks noChangeArrowheads="1"/>
            </p:cNvSpPr>
            <p:nvPr/>
          </p:nvSpPr>
          <p:spPr bwMode="auto">
            <a:xfrm>
              <a:off x="1044575"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92" name="Rectangle 18">
              <a:extLst>
                <a:ext uri="{FF2B5EF4-FFF2-40B4-BE49-F238E27FC236}">
                  <a16:creationId xmlns:a16="http://schemas.microsoft.com/office/drawing/2014/main" id="{5DAFAB08-1B8D-4D08-AF58-D1329DB223D6}"/>
                </a:ext>
              </a:extLst>
            </p:cNvPr>
            <p:cNvSpPr>
              <a:spLocks noChangeArrowheads="1"/>
            </p:cNvSpPr>
            <p:nvPr/>
          </p:nvSpPr>
          <p:spPr bwMode="auto">
            <a:xfrm>
              <a:off x="1120775"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93" name="Rectangle 19">
              <a:extLst>
                <a:ext uri="{FF2B5EF4-FFF2-40B4-BE49-F238E27FC236}">
                  <a16:creationId xmlns:a16="http://schemas.microsoft.com/office/drawing/2014/main" id="{F3F69782-50DB-494E-9C06-B31C03B50618}"/>
                </a:ext>
              </a:extLst>
            </p:cNvPr>
            <p:cNvSpPr>
              <a:spLocks noChangeArrowheads="1"/>
            </p:cNvSpPr>
            <p:nvPr/>
          </p:nvSpPr>
          <p:spPr bwMode="auto">
            <a:xfrm>
              <a:off x="88900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194" name="Rectangle 20">
              <a:extLst>
                <a:ext uri="{FF2B5EF4-FFF2-40B4-BE49-F238E27FC236}">
                  <a16:creationId xmlns:a16="http://schemas.microsoft.com/office/drawing/2014/main" id="{28C19DB3-9FCC-4120-9F1E-06F16687020F}"/>
                </a:ext>
              </a:extLst>
            </p:cNvPr>
            <p:cNvSpPr>
              <a:spLocks noChangeArrowheads="1"/>
            </p:cNvSpPr>
            <p:nvPr/>
          </p:nvSpPr>
          <p:spPr bwMode="auto">
            <a:xfrm>
              <a:off x="968375"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3" name="Rectangle 21">
              <a:extLst>
                <a:ext uri="{FF2B5EF4-FFF2-40B4-BE49-F238E27FC236}">
                  <a16:creationId xmlns:a16="http://schemas.microsoft.com/office/drawing/2014/main" id="{FDBD103A-05E5-434E-863E-25667B400F87}"/>
                </a:ext>
              </a:extLst>
            </p:cNvPr>
            <p:cNvSpPr>
              <a:spLocks noChangeArrowheads="1"/>
            </p:cNvSpPr>
            <p:nvPr/>
          </p:nvSpPr>
          <p:spPr bwMode="auto">
            <a:xfrm>
              <a:off x="1044575"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4" name="Rectangle 22">
              <a:extLst>
                <a:ext uri="{FF2B5EF4-FFF2-40B4-BE49-F238E27FC236}">
                  <a16:creationId xmlns:a16="http://schemas.microsoft.com/office/drawing/2014/main" id="{B4CD8CFA-6341-4659-BA79-0A877F0F9D5C}"/>
                </a:ext>
              </a:extLst>
            </p:cNvPr>
            <p:cNvSpPr>
              <a:spLocks noChangeArrowheads="1"/>
            </p:cNvSpPr>
            <p:nvPr/>
          </p:nvSpPr>
          <p:spPr bwMode="auto">
            <a:xfrm>
              <a:off x="1120775"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5" name="Freeform 23">
              <a:extLst>
                <a:ext uri="{FF2B5EF4-FFF2-40B4-BE49-F238E27FC236}">
                  <a16:creationId xmlns:a16="http://schemas.microsoft.com/office/drawing/2014/main" id="{2486CE54-022E-4CFF-B336-0F3F86F7787A}"/>
                </a:ext>
              </a:extLst>
            </p:cNvPr>
            <p:cNvSpPr>
              <a:spLocks noEditPoints="1"/>
            </p:cNvSpPr>
            <p:nvPr/>
          </p:nvSpPr>
          <p:spPr bwMode="auto">
            <a:xfrm>
              <a:off x="889000" y="4081463"/>
              <a:ext cx="260350" cy="114300"/>
            </a:xfrm>
            <a:custGeom>
              <a:avLst/>
              <a:gdLst>
                <a:gd name="T0" fmla="*/ 164 w 164"/>
                <a:gd name="T1" fmla="*/ 72 h 72"/>
                <a:gd name="T2" fmla="*/ 0 w 164"/>
                <a:gd name="T3" fmla="*/ 72 h 72"/>
                <a:gd name="T4" fmla="*/ 0 w 164"/>
                <a:gd name="T5" fmla="*/ 0 h 72"/>
                <a:gd name="T6" fmla="*/ 164 w 164"/>
                <a:gd name="T7" fmla="*/ 0 h 72"/>
                <a:gd name="T8" fmla="*/ 164 w 164"/>
                <a:gd name="T9" fmla="*/ 72 h 72"/>
                <a:gd name="T10" fmla="*/ 18 w 164"/>
                <a:gd name="T11" fmla="*/ 54 h 72"/>
                <a:gd name="T12" fmla="*/ 146 w 164"/>
                <a:gd name="T13" fmla="*/ 54 h 72"/>
                <a:gd name="T14" fmla="*/ 146 w 164"/>
                <a:gd name="T15" fmla="*/ 18 h 72"/>
                <a:gd name="T16" fmla="*/ 18 w 164"/>
                <a:gd name="T17" fmla="*/ 18 h 72"/>
                <a:gd name="T18" fmla="*/ 18 w 164"/>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72">
                  <a:moveTo>
                    <a:pt x="164" y="72"/>
                  </a:moveTo>
                  <a:lnTo>
                    <a:pt x="0" y="72"/>
                  </a:lnTo>
                  <a:lnTo>
                    <a:pt x="0" y="0"/>
                  </a:lnTo>
                  <a:lnTo>
                    <a:pt x="164" y="0"/>
                  </a:lnTo>
                  <a:lnTo>
                    <a:pt x="164" y="72"/>
                  </a:lnTo>
                  <a:close/>
                  <a:moveTo>
                    <a:pt x="18" y="54"/>
                  </a:moveTo>
                  <a:lnTo>
                    <a:pt x="146" y="54"/>
                  </a:lnTo>
                  <a:lnTo>
                    <a:pt x="146" y="18"/>
                  </a:lnTo>
                  <a:lnTo>
                    <a:pt x="18" y="18"/>
                  </a:lnTo>
                  <a:lnTo>
                    <a:pt x="18" y="54"/>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6" name="Freeform 24">
              <a:extLst>
                <a:ext uri="{FF2B5EF4-FFF2-40B4-BE49-F238E27FC236}">
                  <a16:creationId xmlns:a16="http://schemas.microsoft.com/office/drawing/2014/main" id="{0A507DCD-23C3-4440-865A-B26163EBCDA3}"/>
                </a:ext>
              </a:extLst>
            </p:cNvPr>
            <p:cNvSpPr>
              <a:spLocks/>
            </p:cNvSpPr>
            <p:nvPr/>
          </p:nvSpPr>
          <p:spPr bwMode="auto">
            <a:xfrm>
              <a:off x="1581150" y="3487738"/>
              <a:ext cx="419100" cy="793750"/>
            </a:xfrm>
            <a:custGeom>
              <a:avLst/>
              <a:gdLst>
                <a:gd name="T0" fmla="*/ 264 w 264"/>
                <a:gd name="T1" fmla="*/ 500 h 500"/>
                <a:gd name="T2" fmla="*/ 0 w 264"/>
                <a:gd name="T3" fmla="*/ 500 h 500"/>
                <a:gd name="T4" fmla="*/ 0 w 264"/>
                <a:gd name="T5" fmla="*/ 0 h 500"/>
                <a:gd name="T6" fmla="*/ 264 w 264"/>
                <a:gd name="T7" fmla="*/ 0 h 500"/>
                <a:gd name="T8" fmla="*/ 264 w 264"/>
                <a:gd name="T9" fmla="*/ 250 h 500"/>
                <a:gd name="T10" fmla="*/ 246 w 264"/>
                <a:gd name="T11" fmla="*/ 250 h 500"/>
                <a:gd name="T12" fmla="*/ 246 w 264"/>
                <a:gd name="T13" fmla="*/ 18 h 500"/>
                <a:gd name="T14" fmla="*/ 18 w 264"/>
                <a:gd name="T15" fmla="*/ 18 h 500"/>
                <a:gd name="T16" fmla="*/ 18 w 264"/>
                <a:gd name="T17" fmla="*/ 482 h 500"/>
                <a:gd name="T18" fmla="*/ 264 w 264"/>
                <a:gd name="T19" fmla="*/ 482 h 500"/>
                <a:gd name="T20" fmla="*/ 264 w 264"/>
                <a:gd name="T21" fmla="*/ 50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4" h="500">
                  <a:moveTo>
                    <a:pt x="264" y="500"/>
                  </a:moveTo>
                  <a:lnTo>
                    <a:pt x="0" y="500"/>
                  </a:lnTo>
                  <a:lnTo>
                    <a:pt x="0" y="0"/>
                  </a:lnTo>
                  <a:lnTo>
                    <a:pt x="264" y="0"/>
                  </a:lnTo>
                  <a:lnTo>
                    <a:pt x="264" y="250"/>
                  </a:lnTo>
                  <a:lnTo>
                    <a:pt x="246" y="250"/>
                  </a:lnTo>
                  <a:lnTo>
                    <a:pt x="246" y="18"/>
                  </a:lnTo>
                  <a:lnTo>
                    <a:pt x="18" y="18"/>
                  </a:lnTo>
                  <a:lnTo>
                    <a:pt x="18" y="482"/>
                  </a:lnTo>
                  <a:lnTo>
                    <a:pt x="264" y="482"/>
                  </a:lnTo>
                  <a:lnTo>
                    <a:pt x="264" y="500"/>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7" name="Rectangle 25">
              <a:extLst>
                <a:ext uri="{FF2B5EF4-FFF2-40B4-BE49-F238E27FC236}">
                  <a16:creationId xmlns:a16="http://schemas.microsoft.com/office/drawing/2014/main" id="{F91B003E-8725-4870-BE72-E69EF128174B}"/>
                </a:ext>
              </a:extLst>
            </p:cNvPr>
            <p:cNvSpPr>
              <a:spLocks noChangeArrowheads="1"/>
            </p:cNvSpPr>
            <p:nvPr/>
          </p:nvSpPr>
          <p:spPr bwMode="auto">
            <a:xfrm>
              <a:off x="1660525"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8" name="Rectangle 26">
              <a:extLst>
                <a:ext uri="{FF2B5EF4-FFF2-40B4-BE49-F238E27FC236}">
                  <a16:creationId xmlns:a16="http://schemas.microsoft.com/office/drawing/2014/main" id="{3935EB0C-5723-4164-BED1-307C185CDCAE}"/>
                </a:ext>
              </a:extLst>
            </p:cNvPr>
            <p:cNvSpPr>
              <a:spLocks noChangeArrowheads="1"/>
            </p:cNvSpPr>
            <p:nvPr/>
          </p:nvSpPr>
          <p:spPr bwMode="auto">
            <a:xfrm>
              <a:off x="173990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09" name="Rectangle 27">
              <a:extLst>
                <a:ext uri="{FF2B5EF4-FFF2-40B4-BE49-F238E27FC236}">
                  <a16:creationId xmlns:a16="http://schemas.microsoft.com/office/drawing/2014/main" id="{FA2DE080-8BA5-423C-89B2-6CD512423031}"/>
                </a:ext>
              </a:extLst>
            </p:cNvPr>
            <p:cNvSpPr>
              <a:spLocks noChangeArrowheads="1"/>
            </p:cNvSpPr>
            <p:nvPr/>
          </p:nvSpPr>
          <p:spPr bwMode="auto">
            <a:xfrm>
              <a:off x="181610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10" name="Rectangle 28">
              <a:extLst>
                <a:ext uri="{FF2B5EF4-FFF2-40B4-BE49-F238E27FC236}">
                  <a16:creationId xmlns:a16="http://schemas.microsoft.com/office/drawing/2014/main" id="{A7725B83-D646-49E4-8A38-A9AC7BAE493A}"/>
                </a:ext>
              </a:extLst>
            </p:cNvPr>
            <p:cNvSpPr>
              <a:spLocks noChangeArrowheads="1"/>
            </p:cNvSpPr>
            <p:nvPr/>
          </p:nvSpPr>
          <p:spPr bwMode="auto">
            <a:xfrm>
              <a:off x="189230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14" name="Rectangle 29">
              <a:extLst>
                <a:ext uri="{FF2B5EF4-FFF2-40B4-BE49-F238E27FC236}">
                  <a16:creationId xmlns:a16="http://schemas.microsoft.com/office/drawing/2014/main" id="{B7DD5459-3A03-478F-AA22-6E5D68164B30}"/>
                </a:ext>
              </a:extLst>
            </p:cNvPr>
            <p:cNvSpPr>
              <a:spLocks noChangeArrowheads="1"/>
            </p:cNvSpPr>
            <p:nvPr/>
          </p:nvSpPr>
          <p:spPr bwMode="auto">
            <a:xfrm>
              <a:off x="1660525"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15" name="Rectangle 30">
              <a:extLst>
                <a:ext uri="{FF2B5EF4-FFF2-40B4-BE49-F238E27FC236}">
                  <a16:creationId xmlns:a16="http://schemas.microsoft.com/office/drawing/2014/main" id="{64267A3C-A8AA-48B8-A09F-7036EE2AC8B5}"/>
                </a:ext>
              </a:extLst>
            </p:cNvPr>
            <p:cNvSpPr>
              <a:spLocks noChangeArrowheads="1"/>
            </p:cNvSpPr>
            <p:nvPr/>
          </p:nvSpPr>
          <p:spPr bwMode="auto">
            <a:xfrm>
              <a:off x="1739900"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17" name="Rectangle 31">
              <a:extLst>
                <a:ext uri="{FF2B5EF4-FFF2-40B4-BE49-F238E27FC236}">
                  <a16:creationId xmlns:a16="http://schemas.microsoft.com/office/drawing/2014/main" id="{D48F2528-CB64-479E-8C0E-E451C2B0D955}"/>
                </a:ext>
              </a:extLst>
            </p:cNvPr>
            <p:cNvSpPr>
              <a:spLocks noChangeArrowheads="1"/>
            </p:cNvSpPr>
            <p:nvPr/>
          </p:nvSpPr>
          <p:spPr bwMode="auto">
            <a:xfrm>
              <a:off x="1816100"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18" name="Rectangle 32">
              <a:extLst>
                <a:ext uri="{FF2B5EF4-FFF2-40B4-BE49-F238E27FC236}">
                  <a16:creationId xmlns:a16="http://schemas.microsoft.com/office/drawing/2014/main" id="{0D4A4B2B-10EA-434A-9E01-31F9A4962B0B}"/>
                </a:ext>
              </a:extLst>
            </p:cNvPr>
            <p:cNvSpPr>
              <a:spLocks noChangeArrowheads="1"/>
            </p:cNvSpPr>
            <p:nvPr/>
          </p:nvSpPr>
          <p:spPr bwMode="auto">
            <a:xfrm>
              <a:off x="1892300"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19" name="Rectangle 33">
              <a:extLst>
                <a:ext uri="{FF2B5EF4-FFF2-40B4-BE49-F238E27FC236}">
                  <a16:creationId xmlns:a16="http://schemas.microsoft.com/office/drawing/2014/main" id="{2A5EC079-7BF1-4128-9039-D4A551C8919B}"/>
                </a:ext>
              </a:extLst>
            </p:cNvPr>
            <p:cNvSpPr>
              <a:spLocks noChangeArrowheads="1"/>
            </p:cNvSpPr>
            <p:nvPr/>
          </p:nvSpPr>
          <p:spPr bwMode="auto">
            <a:xfrm>
              <a:off x="1660525"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29" name="Rectangle 34">
              <a:extLst>
                <a:ext uri="{FF2B5EF4-FFF2-40B4-BE49-F238E27FC236}">
                  <a16:creationId xmlns:a16="http://schemas.microsoft.com/office/drawing/2014/main" id="{4D52C354-6E70-4582-B675-F85E4174E8F2}"/>
                </a:ext>
              </a:extLst>
            </p:cNvPr>
            <p:cNvSpPr>
              <a:spLocks noChangeArrowheads="1"/>
            </p:cNvSpPr>
            <p:nvPr/>
          </p:nvSpPr>
          <p:spPr bwMode="auto">
            <a:xfrm>
              <a:off x="1739900"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0" name="Rectangle 35">
              <a:extLst>
                <a:ext uri="{FF2B5EF4-FFF2-40B4-BE49-F238E27FC236}">
                  <a16:creationId xmlns:a16="http://schemas.microsoft.com/office/drawing/2014/main" id="{2E912BC3-B5BA-495D-B511-2DE47BC33C59}"/>
                </a:ext>
              </a:extLst>
            </p:cNvPr>
            <p:cNvSpPr>
              <a:spLocks noChangeArrowheads="1"/>
            </p:cNvSpPr>
            <p:nvPr/>
          </p:nvSpPr>
          <p:spPr bwMode="auto">
            <a:xfrm>
              <a:off x="1816100"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1" name="Rectangle 36">
              <a:extLst>
                <a:ext uri="{FF2B5EF4-FFF2-40B4-BE49-F238E27FC236}">
                  <a16:creationId xmlns:a16="http://schemas.microsoft.com/office/drawing/2014/main" id="{3FE70299-EC0E-4D63-8A45-39CF8F67EC96}"/>
                </a:ext>
              </a:extLst>
            </p:cNvPr>
            <p:cNvSpPr>
              <a:spLocks noChangeArrowheads="1"/>
            </p:cNvSpPr>
            <p:nvPr/>
          </p:nvSpPr>
          <p:spPr bwMode="auto">
            <a:xfrm>
              <a:off x="1892300"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2" name="Rectangle 37">
              <a:extLst>
                <a:ext uri="{FF2B5EF4-FFF2-40B4-BE49-F238E27FC236}">
                  <a16:creationId xmlns:a16="http://schemas.microsoft.com/office/drawing/2014/main" id="{662CA0D5-6FA0-4210-8E72-950E8C6D9BD9}"/>
                </a:ext>
              </a:extLst>
            </p:cNvPr>
            <p:cNvSpPr>
              <a:spLocks noChangeArrowheads="1"/>
            </p:cNvSpPr>
            <p:nvPr/>
          </p:nvSpPr>
          <p:spPr bwMode="auto">
            <a:xfrm>
              <a:off x="1660525"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3" name="Rectangle 38">
              <a:extLst>
                <a:ext uri="{FF2B5EF4-FFF2-40B4-BE49-F238E27FC236}">
                  <a16:creationId xmlns:a16="http://schemas.microsoft.com/office/drawing/2014/main" id="{D9A4C9C3-A581-407E-BE37-5083FC78502E}"/>
                </a:ext>
              </a:extLst>
            </p:cNvPr>
            <p:cNvSpPr>
              <a:spLocks noChangeArrowheads="1"/>
            </p:cNvSpPr>
            <p:nvPr/>
          </p:nvSpPr>
          <p:spPr bwMode="auto">
            <a:xfrm>
              <a:off x="173990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4" name="Rectangle 39">
              <a:extLst>
                <a:ext uri="{FF2B5EF4-FFF2-40B4-BE49-F238E27FC236}">
                  <a16:creationId xmlns:a16="http://schemas.microsoft.com/office/drawing/2014/main" id="{23C753FE-3F7E-4E4E-9092-25493ACF7486}"/>
                </a:ext>
              </a:extLst>
            </p:cNvPr>
            <p:cNvSpPr>
              <a:spLocks noChangeArrowheads="1"/>
            </p:cNvSpPr>
            <p:nvPr/>
          </p:nvSpPr>
          <p:spPr bwMode="auto">
            <a:xfrm>
              <a:off x="181610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5" name="Rectangle 40">
              <a:extLst>
                <a:ext uri="{FF2B5EF4-FFF2-40B4-BE49-F238E27FC236}">
                  <a16:creationId xmlns:a16="http://schemas.microsoft.com/office/drawing/2014/main" id="{B45B6D57-0D2E-4E3D-A3D6-431D4E3D0CC1}"/>
                </a:ext>
              </a:extLst>
            </p:cNvPr>
            <p:cNvSpPr>
              <a:spLocks noChangeArrowheads="1"/>
            </p:cNvSpPr>
            <p:nvPr/>
          </p:nvSpPr>
          <p:spPr bwMode="auto">
            <a:xfrm>
              <a:off x="189230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6" name="Rectangle 41">
              <a:extLst>
                <a:ext uri="{FF2B5EF4-FFF2-40B4-BE49-F238E27FC236}">
                  <a16:creationId xmlns:a16="http://schemas.microsoft.com/office/drawing/2014/main" id="{CB0E50F1-7B13-47EF-B598-4F056F3A22AF}"/>
                </a:ext>
              </a:extLst>
            </p:cNvPr>
            <p:cNvSpPr>
              <a:spLocks noChangeArrowheads="1"/>
            </p:cNvSpPr>
            <p:nvPr/>
          </p:nvSpPr>
          <p:spPr bwMode="auto">
            <a:xfrm>
              <a:off x="1660525"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7" name="Rectangle 42">
              <a:extLst>
                <a:ext uri="{FF2B5EF4-FFF2-40B4-BE49-F238E27FC236}">
                  <a16:creationId xmlns:a16="http://schemas.microsoft.com/office/drawing/2014/main" id="{B5B25B37-934C-43E3-838D-021A0F48FF80}"/>
                </a:ext>
              </a:extLst>
            </p:cNvPr>
            <p:cNvSpPr>
              <a:spLocks noChangeArrowheads="1"/>
            </p:cNvSpPr>
            <p:nvPr/>
          </p:nvSpPr>
          <p:spPr bwMode="auto">
            <a:xfrm>
              <a:off x="173990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8" name="Rectangle 43">
              <a:extLst>
                <a:ext uri="{FF2B5EF4-FFF2-40B4-BE49-F238E27FC236}">
                  <a16:creationId xmlns:a16="http://schemas.microsoft.com/office/drawing/2014/main" id="{938CAD19-6BED-4910-8D58-879A6A968014}"/>
                </a:ext>
              </a:extLst>
            </p:cNvPr>
            <p:cNvSpPr>
              <a:spLocks noChangeArrowheads="1"/>
            </p:cNvSpPr>
            <p:nvPr/>
          </p:nvSpPr>
          <p:spPr bwMode="auto">
            <a:xfrm>
              <a:off x="181610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39" name="Rectangle 44">
              <a:extLst>
                <a:ext uri="{FF2B5EF4-FFF2-40B4-BE49-F238E27FC236}">
                  <a16:creationId xmlns:a16="http://schemas.microsoft.com/office/drawing/2014/main" id="{E2F86353-7DE6-4FDB-B9EE-EC262449A6E5}"/>
                </a:ext>
              </a:extLst>
            </p:cNvPr>
            <p:cNvSpPr>
              <a:spLocks noChangeArrowheads="1"/>
            </p:cNvSpPr>
            <p:nvPr/>
          </p:nvSpPr>
          <p:spPr bwMode="auto">
            <a:xfrm>
              <a:off x="189230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0" name="Rectangle 45">
              <a:extLst>
                <a:ext uri="{FF2B5EF4-FFF2-40B4-BE49-F238E27FC236}">
                  <a16:creationId xmlns:a16="http://schemas.microsoft.com/office/drawing/2014/main" id="{5334D658-0C0D-4B00-8A67-77CDBF564315}"/>
                </a:ext>
              </a:extLst>
            </p:cNvPr>
            <p:cNvSpPr>
              <a:spLocks noChangeArrowheads="1"/>
            </p:cNvSpPr>
            <p:nvPr/>
          </p:nvSpPr>
          <p:spPr bwMode="auto">
            <a:xfrm>
              <a:off x="1660525"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1" name="Rectangle 46">
              <a:extLst>
                <a:ext uri="{FF2B5EF4-FFF2-40B4-BE49-F238E27FC236}">
                  <a16:creationId xmlns:a16="http://schemas.microsoft.com/office/drawing/2014/main" id="{76196B51-41F9-44D4-BA20-953274BFFBE4}"/>
                </a:ext>
              </a:extLst>
            </p:cNvPr>
            <p:cNvSpPr>
              <a:spLocks noChangeArrowheads="1"/>
            </p:cNvSpPr>
            <p:nvPr/>
          </p:nvSpPr>
          <p:spPr bwMode="auto">
            <a:xfrm>
              <a:off x="173990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2" name="Rectangle 47">
              <a:extLst>
                <a:ext uri="{FF2B5EF4-FFF2-40B4-BE49-F238E27FC236}">
                  <a16:creationId xmlns:a16="http://schemas.microsoft.com/office/drawing/2014/main" id="{002DD56C-90D7-407C-9CE7-32194F8E0753}"/>
                </a:ext>
              </a:extLst>
            </p:cNvPr>
            <p:cNvSpPr>
              <a:spLocks noChangeArrowheads="1"/>
            </p:cNvSpPr>
            <p:nvPr/>
          </p:nvSpPr>
          <p:spPr bwMode="auto">
            <a:xfrm>
              <a:off x="181610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3" name="Rectangle 48">
              <a:extLst>
                <a:ext uri="{FF2B5EF4-FFF2-40B4-BE49-F238E27FC236}">
                  <a16:creationId xmlns:a16="http://schemas.microsoft.com/office/drawing/2014/main" id="{616C8464-34F2-46DD-97E6-6664E7441C4B}"/>
                </a:ext>
              </a:extLst>
            </p:cNvPr>
            <p:cNvSpPr>
              <a:spLocks noChangeArrowheads="1"/>
            </p:cNvSpPr>
            <p:nvPr/>
          </p:nvSpPr>
          <p:spPr bwMode="auto">
            <a:xfrm>
              <a:off x="189230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4" name="Rectangle 49">
              <a:extLst>
                <a:ext uri="{FF2B5EF4-FFF2-40B4-BE49-F238E27FC236}">
                  <a16:creationId xmlns:a16="http://schemas.microsoft.com/office/drawing/2014/main" id="{EDDDF9B0-A05B-4CF5-B7A7-85288506DC54}"/>
                </a:ext>
              </a:extLst>
            </p:cNvPr>
            <p:cNvSpPr>
              <a:spLocks noChangeArrowheads="1"/>
            </p:cNvSpPr>
            <p:nvPr/>
          </p:nvSpPr>
          <p:spPr bwMode="auto">
            <a:xfrm>
              <a:off x="127635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5" name="Rectangle 50">
              <a:extLst>
                <a:ext uri="{FF2B5EF4-FFF2-40B4-BE49-F238E27FC236}">
                  <a16:creationId xmlns:a16="http://schemas.microsoft.com/office/drawing/2014/main" id="{D08B7351-B3E8-4002-B512-517F00EB79DA}"/>
                </a:ext>
              </a:extLst>
            </p:cNvPr>
            <p:cNvSpPr>
              <a:spLocks noChangeArrowheads="1"/>
            </p:cNvSpPr>
            <p:nvPr/>
          </p:nvSpPr>
          <p:spPr bwMode="auto">
            <a:xfrm>
              <a:off x="135255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6" name="Rectangle 51">
              <a:extLst>
                <a:ext uri="{FF2B5EF4-FFF2-40B4-BE49-F238E27FC236}">
                  <a16:creationId xmlns:a16="http://schemas.microsoft.com/office/drawing/2014/main" id="{91E88FBC-6E50-4DB2-A1F7-DA6CE1786742}"/>
                </a:ext>
              </a:extLst>
            </p:cNvPr>
            <p:cNvSpPr>
              <a:spLocks noChangeArrowheads="1"/>
            </p:cNvSpPr>
            <p:nvPr/>
          </p:nvSpPr>
          <p:spPr bwMode="auto">
            <a:xfrm>
              <a:off x="1428750"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7" name="Rectangle 52">
              <a:extLst>
                <a:ext uri="{FF2B5EF4-FFF2-40B4-BE49-F238E27FC236}">
                  <a16:creationId xmlns:a16="http://schemas.microsoft.com/office/drawing/2014/main" id="{80F4AB66-41E2-4758-AC24-DD2F42740249}"/>
                </a:ext>
              </a:extLst>
            </p:cNvPr>
            <p:cNvSpPr>
              <a:spLocks noChangeArrowheads="1"/>
            </p:cNvSpPr>
            <p:nvPr/>
          </p:nvSpPr>
          <p:spPr bwMode="auto">
            <a:xfrm>
              <a:off x="1508125" y="3760788"/>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8" name="Rectangle 53">
              <a:extLst>
                <a:ext uri="{FF2B5EF4-FFF2-40B4-BE49-F238E27FC236}">
                  <a16:creationId xmlns:a16="http://schemas.microsoft.com/office/drawing/2014/main" id="{52936D21-6D7D-4690-85A1-C788DEBF460C}"/>
                </a:ext>
              </a:extLst>
            </p:cNvPr>
            <p:cNvSpPr>
              <a:spLocks noChangeArrowheads="1"/>
            </p:cNvSpPr>
            <p:nvPr/>
          </p:nvSpPr>
          <p:spPr bwMode="auto">
            <a:xfrm>
              <a:off x="1276350"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49" name="Rectangle 54">
              <a:extLst>
                <a:ext uri="{FF2B5EF4-FFF2-40B4-BE49-F238E27FC236}">
                  <a16:creationId xmlns:a16="http://schemas.microsoft.com/office/drawing/2014/main" id="{2225C70D-59B4-4EB5-B8DF-646A6B3B8B6F}"/>
                </a:ext>
              </a:extLst>
            </p:cNvPr>
            <p:cNvSpPr>
              <a:spLocks noChangeArrowheads="1"/>
            </p:cNvSpPr>
            <p:nvPr/>
          </p:nvSpPr>
          <p:spPr bwMode="auto">
            <a:xfrm>
              <a:off x="1352550"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0" name="Rectangle 55">
              <a:extLst>
                <a:ext uri="{FF2B5EF4-FFF2-40B4-BE49-F238E27FC236}">
                  <a16:creationId xmlns:a16="http://schemas.microsoft.com/office/drawing/2014/main" id="{F0715662-6479-42F9-97FB-B710FB468514}"/>
                </a:ext>
              </a:extLst>
            </p:cNvPr>
            <p:cNvSpPr>
              <a:spLocks noChangeArrowheads="1"/>
            </p:cNvSpPr>
            <p:nvPr/>
          </p:nvSpPr>
          <p:spPr bwMode="auto">
            <a:xfrm>
              <a:off x="1428750"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1" name="Rectangle 56">
              <a:extLst>
                <a:ext uri="{FF2B5EF4-FFF2-40B4-BE49-F238E27FC236}">
                  <a16:creationId xmlns:a16="http://schemas.microsoft.com/office/drawing/2014/main" id="{5F622AEE-88BB-4F1D-82A3-5C54CC0D8981}"/>
                </a:ext>
              </a:extLst>
            </p:cNvPr>
            <p:cNvSpPr>
              <a:spLocks noChangeArrowheads="1"/>
            </p:cNvSpPr>
            <p:nvPr/>
          </p:nvSpPr>
          <p:spPr bwMode="auto">
            <a:xfrm>
              <a:off x="1508125" y="36687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2" name="Rectangle 57">
              <a:extLst>
                <a:ext uri="{FF2B5EF4-FFF2-40B4-BE49-F238E27FC236}">
                  <a16:creationId xmlns:a16="http://schemas.microsoft.com/office/drawing/2014/main" id="{A5D703E6-0C75-4C14-942F-926A0B6C5FE1}"/>
                </a:ext>
              </a:extLst>
            </p:cNvPr>
            <p:cNvSpPr>
              <a:spLocks noChangeArrowheads="1"/>
            </p:cNvSpPr>
            <p:nvPr/>
          </p:nvSpPr>
          <p:spPr bwMode="auto">
            <a:xfrm>
              <a:off x="1276350"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3" name="Rectangle 58">
              <a:extLst>
                <a:ext uri="{FF2B5EF4-FFF2-40B4-BE49-F238E27FC236}">
                  <a16:creationId xmlns:a16="http://schemas.microsoft.com/office/drawing/2014/main" id="{4DB3BF81-F824-48CB-9B9C-9DA530D7F30D}"/>
                </a:ext>
              </a:extLst>
            </p:cNvPr>
            <p:cNvSpPr>
              <a:spLocks noChangeArrowheads="1"/>
            </p:cNvSpPr>
            <p:nvPr/>
          </p:nvSpPr>
          <p:spPr bwMode="auto">
            <a:xfrm>
              <a:off x="1352550"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4" name="Rectangle 59">
              <a:extLst>
                <a:ext uri="{FF2B5EF4-FFF2-40B4-BE49-F238E27FC236}">
                  <a16:creationId xmlns:a16="http://schemas.microsoft.com/office/drawing/2014/main" id="{B98C2A60-000C-4B30-9E5C-E6D85783AD87}"/>
                </a:ext>
              </a:extLst>
            </p:cNvPr>
            <p:cNvSpPr>
              <a:spLocks noChangeArrowheads="1"/>
            </p:cNvSpPr>
            <p:nvPr/>
          </p:nvSpPr>
          <p:spPr bwMode="auto">
            <a:xfrm>
              <a:off x="1428750"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5" name="Rectangle 60">
              <a:extLst>
                <a:ext uri="{FF2B5EF4-FFF2-40B4-BE49-F238E27FC236}">
                  <a16:creationId xmlns:a16="http://schemas.microsoft.com/office/drawing/2014/main" id="{EA458710-D2E4-472D-8F3D-43E9CE0C32EE}"/>
                </a:ext>
              </a:extLst>
            </p:cNvPr>
            <p:cNvSpPr>
              <a:spLocks noChangeArrowheads="1"/>
            </p:cNvSpPr>
            <p:nvPr/>
          </p:nvSpPr>
          <p:spPr bwMode="auto">
            <a:xfrm>
              <a:off x="1508125" y="35798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6" name="Rectangle 61">
              <a:extLst>
                <a:ext uri="{FF2B5EF4-FFF2-40B4-BE49-F238E27FC236}">
                  <a16:creationId xmlns:a16="http://schemas.microsoft.com/office/drawing/2014/main" id="{CE5D7ACE-B6E7-4A62-95BB-6539B874461E}"/>
                </a:ext>
              </a:extLst>
            </p:cNvPr>
            <p:cNvSpPr>
              <a:spLocks noChangeArrowheads="1"/>
            </p:cNvSpPr>
            <p:nvPr/>
          </p:nvSpPr>
          <p:spPr bwMode="auto">
            <a:xfrm>
              <a:off x="1276350" y="34909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7" name="Rectangle 62">
              <a:extLst>
                <a:ext uri="{FF2B5EF4-FFF2-40B4-BE49-F238E27FC236}">
                  <a16:creationId xmlns:a16="http://schemas.microsoft.com/office/drawing/2014/main" id="{39789E69-A0B5-4870-8E71-24AC6B8A4CF7}"/>
                </a:ext>
              </a:extLst>
            </p:cNvPr>
            <p:cNvSpPr>
              <a:spLocks noChangeArrowheads="1"/>
            </p:cNvSpPr>
            <p:nvPr/>
          </p:nvSpPr>
          <p:spPr bwMode="auto">
            <a:xfrm>
              <a:off x="1352550" y="34909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8" name="Rectangle 63">
              <a:extLst>
                <a:ext uri="{FF2B5EF4-FFF2-40B4-BE49-F238E27FC236}">
                  <a16:creationId xmlns:a16="http://schemas.microsoft.com/office/drawing/2014/main" id="{4A4EA3B5-FEFC-4434-ABF0-467C73C8948B}"/>
                </a:ext>
              </a:extLst>
            </p:cNvPr>
            <p:cNvSpPr>
              <a:spLocks noChangeArrowheads="1"/>
            </p:cNvSpPr>
            <p:nvPr/>
          </p:nvSpPr>
          <p:spPr bwMode="auto">
            <a:xfrm>
              <a:off x="1428750" y="34909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59" name="Rectangle 64">
              <a:extLst>
                <a:ext uri="{FF2B5EF4-FFF2-40B4-BE49-F238E27FC236}">
                  <a16:creationId xmlns:a16="http://schemas.microsoft.com/office/drawing/2014/main" id="{7F9801BF-99FE-4580-B20C-1EC559EEC5A2}"/>
                </a:ext>
              </a:extLst>
            </p:cNvPr>
            <p:cNvSpPr>
              <a:spLocks noChangeArrowheads="1"/>
            </p:cNvSpPr>
            <p:nvPr/>
          </p:nvSpPr>
          <p:spPr bwMode="auto">
            <a:xfrm>
              <a:off x="1508125" y="3490913"/>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0" name="Rectangle 65">
              <a:extLst>
                <a:ext uri="{FF2B5EF4-FFF2-40B4-BE49-F238E27FC236}">
                  <a16:creationId xmlns:a16="http://schemas.microsoft.com/office/drawing/2014/main" id="{43FCA849-D66D-4AE4-B085-C2EB5B9B73BB}"/>
                </a:ext>
              </a:extLst>
            </p:cNvPr>
            <p:cNvSpPr>
              <a:spLocks noChangeArrowheads="1"/>
            </p:cNvSpPr>
            <p:nvPr/>
          </p:nvSpPr>
          <p:spPr bwMode="auto">
            <a:xfrm>
              <a:off x="1276350" y="34020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1" name="Rectangle 66">
              <a:extLst>
                <a:ext uri="{FF2B5EF4-FFF2-40B4-BE49-F238E27FC236}">
                  <a16:creationId xmlns:a16="http://schemas.microsoft.com/office/drawing/2014/main" id="{666016A5-992F-4698-A158-D237BCD33AFD}"/>
                </a:ext>
              </a:extLst>
            </p:cNvPr>
            <p:cNvSpPr>
              <a:spLocks noChangeArrowheads="1"/>
            </p:cNvSpPr>
            <p:nvPr/>
          </p:nvSpPr>
          <p:spPr bwMode="auto">
            <a:xfrm>
              <a:off x="1352550" y="34020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2" name="Rectangle 67">
              <a:extLst>
                <a:ext uri="{FF2B5EF4-FFF2-40B4-BE49-F238E27FC236}">
                  <a16:creationId xmlns:a16="http://schemas.microsoft.com/office/drawing/2014/main" id="{56AD1237-DD2D-487F-B7B5-CDDF31A1C693}"/>
                </a:ext>
              </a:extLst>
            </p:cNvPr>
            <p:cNvSpPr>
              <a:spLocks noChangeArrowheads="1"/>
            </p:cNvSpPr>
            <p:nvPr/>
          </p:nvSpPr>
          <p:spPr bwMode="auto">
            <a:xfrm>
              <a:off x="1428750" y="34020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3" name="Rectangle 68">
              <a:extLst>
                <a:ext uri="{FF2B5EF4-FFF2-40B4-BE49-F238E27FC236}">
                  <a16:creationId xmlns:a16="http://schemas.microsoft.com/office/drawing/2014/main" id="{EF15849E-B6CD-416E-850E-D00B1E2BE22B}"/>
                </a:ext>
              </a:extLst>
            </p:cNvPr>
            <p:cNvSpPr>
              <a:spLocks noChangeArrowheads="1"/>
            </p:cNvSpPr>
            <p:nvPr/>
          </p:nvSpPr>
          <p:spPr bwMode="auto">
            <a:xfrm>
              <a:off x="1508125" y="34020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4" name="Rectangle 69">
              <a:extLst>
                <a:ext uri="{FF2B5EF4-FFF2-40B4-BE49-F238E27FC236}">
                  <a16:creationId xmlns:a16="http://schemas.microsoft.com/office/drawing/2014/main" id="{19966FA8-3BCC-43FF-86D0-F2E1B17AF096}"/>
                </a:ext>
              </a:extLst>
            </p:cNvPr>
            <p:cNvSpPr>
              <a:spLocks noChangeArrowheads="1"/>
            </p:cNvSpPr>
            <p:nvPr/>
          </p:nvSpPr>
          <p:spPr bwMode="auto">
            <a:xfrm>
              <a:off x="1276350" y="33131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5" name="Rectangle 70">
              <a:extLst>
                <a:ext uri="{FF2B5EF4-FFF2-40B4-BE49-F238E27FC236}">
                  <a16:creationId xmlns:a16="http://schemas.microsoft.com/office/drawing/2014/main" id="{4E56874A-197F-4DE1-922F-9AA6C190FB2D}"/>
                </a:ext>
              </a:extLst>
            </p:cNvPr>
            <p:cNvSpPr>
              <a:spLocks noChangeArrowheads="1"/>
            </p:cNvSpPr>
            <p:nvPr/>
          </p:nvSpPr>
          <p:spPr bwMode="auto">
            <a:xfrm>
              <a:off x="1352550" y="33131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6" name="Rectangle 71">
              <a:extLst>
                <a:ext uri="{FF2B5EF4-FFF2-40B4-BE49-F238E27FC236}">
                  <a16:creationId xmlns:a16="http://schemas.microsoft.com/office/drawing/2014/main" id="{C8D81F0C-6779-458C-A807-8FEE56351A72}"/>
                </a:ext>
              </a:extLst>
            </p:cNvPr>
            <p:cNvSpPr>
              <a:spLocks noChangeArrowheads="1"/>
            </p:cNvSpPr>
            <p:nvPr/>
          </p:nvSpPr>
          <p:spPr bwMode="auto">
            <a:xfrm>
              <a:off x="1428750" y="33131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7" name="Rectangle 72">
              <a:extLst>
                <a:ext uri="{FF2B5EF4-FFF2-40B4-BE49-F238E27FC236}">
                  <a16:creationId xmlns:a16="http://schemas.microsoft.com/office/drawing/2014/main" id="{BF54884C-2DEF-4852-81FE-2B2D2DF33B74}"/>
                </a:ext>
              </a:extLst>
            </p:cNvPr>
            <p:cNvSpPr>
              <a:spLocks noChangeArrowheads="1"/>
            </p:cNvSpPr>
            <p:nvPr/>
          </p:nvSpPr>
          <p:spPr bwMode="auto">
            <a:xfrm>
              <a:off x="1508125" y="33131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8" name="Rectangle 73">
              <a:extLst>
                <a:ext uri="{FF2B5EF4-FFF2-40B4-BE49-F238E27FC236}">
                  <a16:creationId xmlns:a16="http://schemas.microsoft.com/office/drawing/2014/main" id="{FB8CBFD8-507C-4E6B-B0E9-124FA72854AC}"/>
                </a:ext>
              </a:extLst>
            </p:cNvPr>
            <p:cNvSpPr>
              <a:spLocks noChangeArrowheads="1"/>
            </p:cNvSpPr>
            <p:nvPr/>
          </p:nvSpPr>
          <p:spPr bwMode="auto">
            <a:xfrm>
              <a:off x="1276350" y="32242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69" name="Rectangle 74">
              <a:extLst>
                <a:ext uri="{FF2B5EF4-FFF2-40B4-BE49-F238E27FC236}">
                  <a16:creationId xmlns:a16="http://schemas.microsoft.com/office/drawing/2014/main" id="{B162F766-BCB8-49A7-AE2D-F945E2F8D0AB}"/>
                </a:ext>
              </a:extLst>
            </p:cNvPr>
            <p:cNvSpPr>
              <a:spLocks noChangeArrowheads="1"/>
            </p:cNvSpPr>
            <p:nvPr/>
          </p:nvSpPr>
          <p:spPr bwMode="auto">
            <a:xfrm>
              <a:off x="1352550" y="32242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0" name="Rectangle 75">
              <a:extLst>
                <a:ext uri="{FF2B5EF4-FFF2-40B4-BE49-F238E27FC236}">
                  <a16:creationId xmlns:a16="http://schemas.microsoft.com/office/drawing/2014/main" id="{6FFB3DDE-B40F-4706-8416-BF016020323E}"/>
                </a:ext>
              </a:extLst>
            </p:cNvPr>
            <p:cNvSpPr>
              <a:spLocks noChangeArrowheads="1"/>
            </p:cNvSpPr>
            <p:nvPr/>
          </p:nvSpPr>
          <p:spPr bwMode="auto">
            <a:xfrm>
              <a:off x="1428750" y="32242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1" name="Rectangle 76">
              <a:extLst>
                <a:ext uri="{FF2B5EF4-FFF2-40B4-BE49-F238E27FC236}">
                  <a16:creationId xmlns:a16="http://schemas.microsoft.com/office/drawing/2014/main" id="{E05897CB-C5CC-4189-8CA2-16250A48BC9D}"/>
                </a:ext>
              </a:extLst>
            </p:cNvPr>
            <p:cNvSpPr>
              <a:spLocks noChangeArrowheads="1"/>
            </p:cNvSpPr>
            <p:nvPr/>
          </p:nvSpPr>
          <p:spPr bwMode="auto">
            <a:xfrm>
              <a:off x="1508125" y="322421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2" name="Rectangle 77">
              <a:extLst>
                <a:ext uri="{FF2B5EF4-FFF2-40B4-BE49-F238E27FC236}">
                  <a16:creationId xmlns:a16="http://schemas.microsoft.com/office/drawing/2014/main" id="{CB5F5241-9057-4CB6-A6DC-5EFB0D86848A}"/>
                </a:ext>
              </a:extLst>
            </p:cNvPr>
            <p:cNvSpPr>
              <a:spLocks noChangeArrowheads="1"/>
            </p:cNvSpPr>
            <p:nvPr/>
          </p:nvSpPr>
          <p:spPr bwMode="auto">
            <a:xfrm>
              <a:off x="127635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3" name="Rectangle 78">
              <a:extLst>
                <a:ext uri="{FF2B5EF4-FFF2-40B4-BE49-F238E27FC236}">
                  <a16:creationId xmlns:a16="http://schemas.microsoft.com/office/drawing/2014/main" id="{2D3C4A17-4586-4BA5-892D-2140D9242234}"/>
                </a:ext>
              </a:extLst>
            </p:cNvPr>
            <p:cNvSpPr>
              <a:spLocks noChangeArrowheads="1"/>
            </p:cNvSpPr>
            <p:nvPr/>
          </p:nvSpPr>
          <p:spPr bwMode="auto">
            <a:xfrm>
              <a:off x="135255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4" name="Rectangle 79">
              <a:extLst>
                <a:ext uri="{FF2B5EF4-FFF2-40B4-BE49-F238E27FC236}">
                  <a16:creationId xmlns:a16="http://schemas.microsoft.com/office/drawing/2014/main" id="{733F348D-E3C2-4B07-A7D9-0783C88BA5D3}"/>
                </a:ext>
              </a:extLst>
            </p:cNvPr>
            <p:cNvSpPr>
              <a:spLocks noChangeArrowheads="1"/>
            </p:cNvSpPr>
            <p:nvPr/>
          </p:nvSpPr>
          <p:spPr bwMode="auto">
            <a:xfrm>
              <a:off x="1428750"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5" name="Rectangle 80">
              <a:extLst>
                <a:ext uri="{FF2B5EF4-FFF2-40B4-BE49-F238E27FC236}">
                  <a16:creationId xmlns:a16="http://schemas.microsoft.com/office/drawing/2014/main" id="{1677D072-02B3-4ADC-91B5-80AC2667C855}"/>
                </a:ext>
              </a:extLst>
            </p:cNvPr>
            <p:cNvSpPr>
              <a:spLocks noChangeArrowheads="1"/>
            </p:cNvSpPr>
            <p:nvPr/>
          </p:nvSpPr>
          <p:spPr bwMode="auto">
            <a:xfrm>
              <a:off x="1508125" y="3836988"/>
              <a:ext cx="28575" cy="476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6" name="Rectangle 81">
              <a:extLst>
                <a:ext uri="{FF2B5EF4-FFF2-40B4-BE49-F238E27FC236}">
                  <a16:creationId xmlns:a16="http://schemas.microsoft.com/office/drawing/2014/main" id="{51FA9671-73F5-4327-A21B-9D698B1CDBEA}"/>
                </a:ext>
              </a:extLst>
            </p:cNvPr>
            <p:cNvSpPr>
              <a:spLocks noChangeArrowheads="1"/>
            </p:cNvSpPr>
            <p:nvPr/>
          </p:nvSpPr>
          <p:spPr bwMode="auto">
            <a:xfrm>
              <a:off x="127635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77" name="Rectangle 82">
              <a:extLst>
                <a:ext uri="{FF2B5EF4-FFF2-40B4-BE49-F238E27FC236}">
                  <a16:creationId xmlns:a16="http://schemas.microsoft.com/office/drawing/2014/main" id="{FC97B40B-45CE-4675-A118-33E316307ED3}"/>
                </a:ext>
              </a:extLst>
            </p:cNvPr>
            <p:cNvSpPr>
              <a:spLocks noChangeArrowheads="1"/>
            </p:cNvSpPr>
            <p:nvPr/>
          </p:nvSpPr>
          <p:spPr bwMode="auto">
            <a:xfrm>
              <a:off x="135255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80" name="Rectangle 83">
              <a:extLst>
                <a:ext uri="{FF2B5EF4-FFF2-40B4-BE49-F238E27FC236}">
                  <a16:creationId xmlns:a16="http://schemas.microsoft.com/office/drawing/2014/main" id="{AB34CA4A-CB9B-4B47-A717-58839C0F1137}"/>
                </a:ext>
              </a:extLst>
            </p:cNvPr>
            <p:cNvSpPr>
              <a:spLocks noChangeArrowheads="1"/>
            </p:cNvSpPr>
            <p:nvPr/>
          </p:nvSpPr>
          <p:spPr bwMode="auto">
            <a:xfrm>
              <a:off x="1428750"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82" name="Rectangle 84">
              <a:extLst>
                <a:ext uri="{FF2B5EF4-FFF2-40B4-BE49-F238E27FC236}">
                  <a16:creationId xmlns:a16="http://schemas.microsoft.com/office/drawing/2014/main" id="{2A6C489E-037A-4F49-80CB-1109B04E6797}"/>
                </a:ext>
              </a:extLst>
            </p:cNvPr>
            <p:cNvSpPr>
              <a:spLocks noChangeArrowheads="1"/>
            </p:cNvSpPr>
            <p:nvPr/>
          </p:nvSpPr>
          <p:spPr bwMode="auto">
            <a:xfrm>
              <a:off x="1508125" y="39163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84" name="Rectangle 85">
              <a:extLst>
                <a:ext uri="{FF2B5EF4-FFF2-40B4-BE49-F238E27FC236}">
                  <a16:creationId xmlns:a16="http://schemas.microsoft.com/office/drawing/2014/main" id="{0C01A626-2903-493D-BC6C-ABE601C82A78}"/>
                </a:ext>
              </a:extLst>
            </p:cNvPr>
            <p:cNvSpPr>
              <a:spLocks noChangeArrowheads="1"/>
            </p:cNvSpPr>
            <p:nvPr/>
          </p:nvSpPr>
          <p:spPr bwMode="auto">
            <a:xfrm>
              <a:off x="127635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96" name="Rectangle 86">
              <a:extLst>
                <a:ext uri="{FF2B5EF4-FFF2-40B4-BE49-F238E27FC236}">
                  <a16:creationId xmlns:a16="http://schemas.microsoft.com/office/drawing/2014/main" id="{C8483462-278A-45D0-9D73-8D6D6EC62B02}"/>
                </a:ext>
              </a:extLst>
            </p:cNvPr>
            <p:cNvSpPr>
              <a:spLocks noChangeArrowheads="1"/>
            </p:cNvSpPr>
            <p:nvPr/>
          </p:nvSpPr>
          <p:spPr bwMode="auto">
            <a:xfrm>
              <a:off x="135255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97" name="Rectangle 87">
              <a:extLst>
                <a:ext uri="{FF2B5EF4-FFF2-40B4-BE49-F238E27FC236}">
                  <a16:creationId xmlns:a16="http://schemas.microsoft.com/office/drawing/2014/main" id="{2D6844B1-3ABC-447D-8886-7B155EC1D3C2}"/>
                </a:ext>
              </a:extLst>
            </p:cNvPr>
            <p:cNvSpPr>
              <a:spLocks noChangeArrowheads="1"/>
            </p:cNvSpPr>
            <p:nvPr/>
          </p:nvSpPr>
          <p:spPr bwMode="auto">
            <a:xfrm>
              <a:off x="1428750"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98" name="Rectangle 88">
              <a:extLst>
                <a:ext uri="{FF2B5EF4-FFF2-40B4-BE49-F238E27FC236}">
                  <a16:creationId xmlns:a16="http://schemas.microsoft.com/office/drawing/2014/main" id="{BB143927-073B-424B-9381-920263501FB3}"/>
                </a:ext>
              </a:extLst>
            </p:cNvPr>
            <p:cNvSpPr>
              <a:spLocks noChangeArrowheads="1"/>
            </p:cNvSpPr>
            <p:nvPr/>
          </p:nvSpPr>
          <p:spPr bwMode="auto">
            <a:xfrm>
              <a:off x="1508125" y="3992563"/>
              <a:ext cx="28575" cy="444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299" name="Freeform 89">
              <a:extLst>
                <a:ext uri="{FF2B5EF4-FFF2-40B4-BE49-F238E27FC236}">
                  <a16:creationId xmlns:a16="http://schemas.microsoft.com/office/drawing/2014/main" id="{CA3274B3-7FAE-46A0-8854-858CB4AB3A2C}"/>
                </a:ext>
              </a:extLst>
            </p:cNvPr>
            <p:cNvSpPr>
              <a:spLocks noEditPoints="1"/>
            </p:cNvSpPr>
            <p:nvPr/>
          </p:nvSpPr>
          <p:spPr bwMode="auto">
            <a:xfrm>
              <a:off x="1660525" y="4081463"/>
              <a:ext cx="260350" cy="114300"/>
            </a:xfrm>
            <a:custGeom>
              <a:avLst/>
              <a:gdLst>
                <a:gd name="T0" fmla="*/ 164 w 164"/>
                <a:gd name="T1" fmla="*/ 72 h 72"/>
                <a:gd name="T2" fmla="*/ 0 w 164"/>
                <a:gd name="T3" fmla="*/ 72 h 72"/>
                <a:gd name="T4" fmla="*/ 0 w 164"/>
                <a:gd name="T5" fmla="*/ 0 h 72"/>
                <a:gd name="T6" fmla="*/ 164 w 164"/>
                <a:gd name="T7" fmla="*/ 0 h 72"/>
                <a:gd name="T8" fmla="*/ 164 w 164"/>
                <a:gd name="T9" fmla="*/ 72 h 72"/>
                <a:gd name="T10" fmla="*/ 18 w 164"/>
                <a:gd name="T11" fmla="*/ 54 h 72"/>
                <a:gd name="T12" fmla="*/ 146 w 164"/>
                <a:gd name="T13" fmla="*/ 54 h 72"/>
                <a:gd name="T14" fmla="*/ 146 w 164"/>
                <a:gd name="T15" fmla="*/ 18 h 72"/>
                <a:gd name="T16" fmla="*/ 18 w 164"/>
                <a:gd name="T17" fmla="*/ 18 h 72"/>
                <a:gd name="T18" fmla="*/ 18 w 164"/>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72">
                  <a:moveTo>
                    <a:pt x="164" y="72"/>
                  </a:moveTo>
                  <a:lnTo>
                    <a:pt x="0" y="72"/>
                  </a:lnTo>
                  <a:lnTo>
                    <a:pt x="0" y="0"/>
                  </a:lnTo>
                  <a:lnTo>
                    <a:pt x="164" y="0"/>
                  </a:lnTo>
                  <a:lnTo>
                    <a:pt x="164" y="72"/>
                  </a:lnTo>
                  <a:close/>
                  <a:moveTo>
                    <a:pt x="18" y="54"/>
                  </a:moveTo>
                  <a:lnTo>
                    <a:pt x="146" y="54"/>
                  </a:lnTo>
                  <a:lnTo>
                    <a:pt x="146" y="18"/>
                  </a:lnTo>
                  <a:lnTo>
                    <a:pt x="18" y="18"/>
                  </a:lnTo>
                  <a:lnTo>
                    <a:pt x="18" y="54"/>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0" name="Freeform 90">
              <a:extLst>
                <a:ext uri="{FF2B5EF4-FFF2-40B4-BE49-F238E27FC236}">
                  <a16:creationId xmlns:a16="http://schemas.microsoft.com/office/drawing/2014/main" id="{FECB3AD7-0C14-4989-AF99-8C5F2419CD6F}"/>
                </a:ext>
              </a:extLst>
            </p:cNvPr>
            <p:cNvSpPr>
              <a:spLocks noEditPoints="1"/>
            </p:cNvSpPr>
            <p:nvPr/>
          </p:nvSpPr>
          <p:spPr bwMode="auto">
            <a:xfrm>
              <a:off x="1276350" y="4081463"/>
              <a:ext cx="260350" cy="200025"/>
            </a:xfrm>
            <a:custGeom>
              <a:avLst/>
              <a:gdLst>
                <a:gd name="T0" fmla="*/ 164 w 164"/>
                <a:gd name="T1" fmla="*/ 126 h 126"/>
                <a:gd name="T2" fmla="*/ 0 w 164"/>
                <a:gd name="T3" fmla="*/ 126 h 126"/>
                <a:gd name="T4" fmla="*/ 0 w 164"/>
                <a:gd name="T5" fmla="*/ 0 h 126"/>
                <a:gd name="T6" fmla="*/ 164 w 164"/>
                <a:gd name="T7" fmla="*/ 0 h 126"/>
                <a:gd name="T8" fmla="*/ 164 w 164"/>
                <a:gd name="T9" fmla="*/ 126 h 126"/>
                <a:gd name="T10" fmla="*/ 18 w 164"/>
                <a:gd name="T11" fmla="*/ 108 h 126"/>
                <a:gd name="T12" fmla="*/ 146 w 164"/>
                <a:gd name="T13" fmla="*/ 108 h 126"/>
                <a:gd name="T14" fmla="*/ 146 w 164"/>
                <a:gd name="T15" fmla="*/ 18 h 126"/>
                <a:gd name="T16" fmla="*/ 18 w 164"/>
                <a:gd name="T17" fmla="*/ 18 h 126"/>
                <a:gd name="T18" fmla="*/ 18 w 164"/>
                <a:gd name="T19" fmla="*/ 10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26">
                  <a:moveTo>
                    <a:pt x="164" y="126"/>
                  </a:moveTo>
                  <a:lnTo>
                    <a:pt x="0" y="126"/>
                  </a:lnTo>
                  <a:lnTo>
                    <a:pt x="0" y="0"/>
                  </a:lnTo>
                  <a:lnTo>
                    <a:pt x="164" y="0"/>
                  </a:lnTo>
                  <a:lnTo>
                    <a:pt x="164" y="126"/>
                  </a:lnTo>
                  <a:close/>
                  <a:moveTo>
                    <a:pt x="18" y="108"/>
                  </a:moveTo>
                  <a:lnTo>
                    <a:pt x="146" y="108"/>
                  </a:lnTo>
                  <a:lnTo>
                    <a:pt x="146" y="18"/>
                  </a:lnTo>
                  <a:lnTo>
                    <a:pt x="18" y="18"/>
                  </a:lnTo>
                  <a:lnTo>
                    <a:pt x="18" y="108"/>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1" name="Rectangle 91">
              <a:extLst>
                <a:ext uri="{FF2B5EF4-FFF2-40B4-BE49-F238E27FC236}">
                  <a16:creationId xmlns:a16="http://schemas.microsoft.com/office/drawing/2014/main" id="{547CF3C2-A7F6-458B-944F-F8D0D2FCE80F}"/>
                </a:ext>
              </a:extLst>
            </p:cNvPr>
            <p:cNvSpPr>
              <a:spLocks noChangeArrowheads="1"/>
            </p:cNvSpPr>
            <p:nvPr/>
          </p:nvSpPr>
          <p:spPr bwMode="auto">
            <a:xfrm>
              <a:off x="1390650" y="4081463"/>
              <a:ext cx="28575" cy="20002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2" name="Freeform 92">
              <a:extLst>
                <a:ext uri="{FF2B5EF4-FFF2-40B4-BE49-F238E27FC236}">
                  <a16:creationId xmlns:a16="http://schemas.microsoft.com/office/drawing/2014/main" id="{A406EBE4-B158-4F5B-9FA7-1396E2E79626}"/>
                </a:ext>
              </a:extLst>
            </p:cNvPr>
            <p:cNvSpPr>
              <a:spLocks noEditPoints="1"/>
            </p:cNvSpPr>
            <p:nvPr/>
          </p:nvSpPr>
          <p:spPr bwMode="auto">
            <a:xfrm>
              <a:off x="1260475" y="3040063"/>
              <a:ext cx="292100" cy="95250"/>
            </a:xfrm>
            <a:custGeom>
              <a:avLst/>
              <a:gdLst>
                <a:gd name="T0" fmla="*/ 184 w 184"/>
                <a:gd name="T1" fmla="*/ 60 h 60"/>
                <a:gd name="T2" fmla="*/ 0 w 184"/>
                <a:gd name="T3" fmla="*/ 60 h 60"/>
                <a:gd name="T4" fmla="*/ 0 w 184"/>
                <a:gd name="T5" fmla="*/ 0 h 60"/>
                <a:gd name="T6" fmla="*/ 184 w 184"/>
                <a:gd name="T7" fmla="*/ 0 h 60"/>
                <a:gd name="T8" fmla="*/ 184 w 184"/>
                <a:gd name="T9" fmla="*/ 60 h 60"/>
                <a:gd name="T10" fmla="*/ 18 w 184"/>
                <a:gd name="T11" fmla="*/ 42 h 60"/>
                <a:gd name="T12" fmla="*/ 166 w 184"/>
                <a:gd name="T13" fmla="*/ 42 h 60"/>
                <a:gd name="T14" fmla="*/ 166 w 184"/>
                <a:gd name="T15" fmla="*/ 18 h 60"/>
                <a:gd name="T16" fmla="*/ 18 w 184"/>
                <a:gd name="T17" fmla="*/ 18 h 60"/>
                <a:gd name="T18" fmla="*/ 18 w 184"/>
                <a:gd name="T19" fmla="*/ 4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60">
                  <a:moveTo>
                    <a:pt x="184" y="60"/>
                  </a:moveTo>
                  <a:lnTo>
                    <a:pt x="0" y="60"/>
                  </a:lnTo>
                  <a:lnTo>
                    <a:pt x="0" y="0"/>
                  </a:lnTo>
                  <a:lnTo>
                    <a:pt x="184" y="0"/>
                  </a:lnTo>
                  <a:lnTo>
                    <a:pt x="184" y="60"/>
                  </a:lnTo>
                  <a:close/>
                  <a:moveTo>
                    <a:pt x="18" y="42"/>
                  </a:moveTo>
                  <a:lnTo>
                    <a:pt x="166" y="42"/>
                  </a:lnTo>
                  <a:lnTo>
                    <a:pt x="166" y="18"/>
                  </a:lnTo>
                  <a:lnTo>
                    <a:pt x="18" y="18"/>
                  </a:lnTo>
                  <a:lnTo>
                    <a:pt x="18" y="42"/>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3" name="Rectangle 93">
              <a:extLst>
                <a:ext uri="{FF2B5EF4-FFF2-40B4-BE49-F238E27FC236}">
                  <a16:creationId xmlns:a16="http://schemas.microsoft.com/office/drawing/2014/main" id="{375C25EF-556E-475A-9962-0A121540F782}"/>
                </a:ext>
              </a:extLst>
            </p:cNvPr>
            <p:cNvSpPr>
              <a:spLocks noChangeArrowheads="1"/>
            </p:cNvSpPr>
            <p:nvPr/>
          </p:nvSpPr>
          <p:spPr bwMode="auto">
            <a:xfrm>
              <a:off x="1390650" y="2973388"/>
              <a:ext cx="28575" cy="952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4" name="Freeform 94">
              <a:extLst>
                <a:ext uri="{FF2B5EF4-FFF2-40B4-BE49-F238E27FC236}">
                  <a16:creationId xmlns:a16="http://schemas.microsoft.com/office/drawing/2014/main" id="{ACBEE52C-B5E9-473F-B1D9-AF39C9F11F59}"/>
                </a:ext>
              </a:extLst>
            </p:cNvPr>
            <p:cNvSpPr>
              <a:spLocks/>
            </p:cNvSpPr>
            <p:nvPr/>
          </p:nvSpPr>
          <p:spPr bwMode="auto">
            <a:xfrm>
              <a:off x="1939925" y="3878263"/>
              <a:ext cx="133350" cy="273050"/>
            </a:xfrm>
            <a:custGeom>
              <a:avLst/>
              <a:gdLst>
                <a:gd name="T0" fmla="*/ 48 w 84"/>
                <a:gd name="T1" fmla="*/ 172 h 172"/>
                <a:gd name="T2" fmla="*/ 48 w 84"/>
                <a:gd name="T3" fmla="*/ 172 h 172"/>
                <a:gd name="T4" fmla="*/ 40 w 84"/>
                <a:gd name="T5" fmla="*/ 170 h 172"/>
                <a:gd name="T6" fmla="*/ 32 w 84"/>
                <a:gd name="T7" fmla="*/ 166 h 172"/>
                <a:gd name="T8" fmla="*/ 24 w 84"/>
                <a:gd name="T9" fmla="*/ 158 h 172"/>
                <a:gd name="T10" fmla="*/ 16 w 84"/>
                <a:gd name="T11" fmla="*/ 148 h 172"/>
                <a:gd name="T12" fmla="*/ 10 w 84"/>
                <a:gd name="T13" fmla="*/ 138 h 172"/>
                <a:gd name="T14" fmla="*/ 4 w 84"/>
                <a:gd name="T15" fmla="*/ 124 h 172"/>
                <a:gd name="T16" fmla="*/ 0 w 84"/>
                <a:gd name="T17" fmla="*/ 110 h 172"/>
                <a:gd name="T18" fmla="*/ 0 w 84"/>
                <a:gd name="T19" fmla="*/ 94 h 172"/>
                <a:gd name="T20" fmla="*/ 0 w 84"/>
                <a:gd name="T21" fmla="*/ 94 h 172"/>
                <a:gd name="T22" fmla="*/ 2 w 84"/>
                <a:gd name="T23" fmla="*/ 74 h 172"/>
                <a:gd name="T24" fmla="*/ 6 w 84"/>
                <a:gd name="T25" fmla="*/ 56 h 172"/>
                <a:gd name="T26" fmla="*/ 12 w 84"/>
                <a:gd name="T27" fmla="*/ 42 h 172"/>
                <a:gd name="T28" fmla="*/ 20 w 84"/>
                <a:gd name="T29" fmla="*/ 28 h 172"/>
                <a:gd name="T30" fmla="*/ 28 w 84"/>
                <a:gd name="T31" fmla="*/ 18 h 172"/>
                <a:gd name="T32" fmla="*/ 34 w 84"/>
                <a:gd name="T33" fmla="*/ 10 h 172"/>
                <a:gd name="T34" fmla="*/ 42 w 84"/>
                <a:gd name="T35" fmla="*/ 4 h 172"/>
                <a:gd name="T36" fmla="*/ 48 w 84"/>
                <a:gd name="T37" fmla="*/ 0 h 172"/>
                <a:gd name="T38" fmla="*/ 54 w 84"/>
                <a:gd name="T39" fmla="*/ 4 h 172"/>
                <a:gd name="T40" fmla="*/ 54 w 84"/>
                <a:gd name="T41" fmla="*/ 4 h 172"/>
                <a:gd name="T42" fmla="*/ 62 w 84"/>
                <a:gd name="T43" fmla="*/ 12 h 172"/>
                <a:gd name="T44" fmla="*/ 70 w 84"/>
                <a:gd name="T45" fmla="*/ 20 h 172"/>
                <a:gd name="T46" fmla="*/ 78 w 84"/>
                <a:gd name="T47" fmla="*/ 32 h 172"/>
                <a:gd name="T48" fmla="*/ 84 w 84"/>
                <a:gd name="T49" fmla="*/ 40 h 172"/>
                <a:gd name="T50" fmla="*/ 68 w 84"/>
                <a:gd name="T51" fmla="*/ 50 h 172"/>
                <a:gd name="T52" fmla="*/ 64 w 84"/>
                <a:gd name="T53" fmla="*/ 42 h 172"/>
                <a:gd name="T54" fmla="*/ 64 w 84"/>
                <a:gd name="T55" fmla="*/ 42 h 172"/>
                <a:gd name="T56" fmla="*/ 56 w 84"/>
                <a:gd name="T57" fmla="*/ 30 h 172"/>
                <a:gd name="T58" fmla="*/ 48 w 84"/>
                <a:gd name="T59" fmla="*/ 22 h 172"/>
                <a:gd name="T60" fmla="*/ 48 w 84"/>
                <a:gd name="T61" fmla="*/ 22 h 172"/>
                <a:gd name="T62" fmla="*/ 38 w 84"/>
                <a:gd name="T63" fmla="*/ 34 h 172"/>
                <a:gd name="T64" fmla="*/ 28 w 84"/>
                <a:gd name="T65" fmla="*/ 50 h 172"/>
                <a:gd name="T66" fmla="*/ 24 w 84"/>
                <a:gd name="T67" fmla="*/ 58 h 172"/>
                <a:gd name="T68" fmla="*/ 20 w 84"/>
                <a:gd name="T69" fmla="*/ 70 h 172"/>
                <a:gd name="T70" fmla="*/ 18 w 84"/>
                <a:gd name="T71" fmla="*/ 82 h 172"/>
                <a:gd name="T72" fmla="*/ 18 w 84"/>
                <a:gd name="T73" fmla="*/ 94 h 172"/>
                <a:gd name="T74" fmla="*/ 18 w 84"/>
                <a:gd name="T75" fmla="*/ 94 h 172"/>
                <a:gd name="T76" fmla="*/ 18 w 84"/>
                <a:gd name="T77" fmla="*/ 108 h 172"/>
                <a:gd name="T78" fmla="*/ 22 w 84"/>
                <a:gd name="T79" fmla="*/ 118 h 172"/>
                <a:gd name="T80" fmla="*/ 26 w 84"/>
                <a:gd name="T81" fmla="*/ 128 h 172"/>
                <a:gd name="T82" fmla="*/ 30 w 84"/>
                <a:gd name="T83" fmla="*/ 136 h 172"/>
                <a:gd name="T84" fmla="*/ 40 w 84"/>
                <a:gd name="T85" fmla="*/ 148 h 172"/>
                <a:gd name="T86" fmla="*/ 48 w 84"/>
                <a:gd name="T87" fmla="*/ 154 h 172"/>
                <a:gd name="T88" fmla="*/ 48 w 84"/>
                <a:gd name="T89" fmla="*/ 154 h 172"/>
                <a:gd name="T90" fmla="*/ 50 w 84"/>
                <a:gd name="T91" fmla="*/ 152 h 172"/>
                <a:gd name="T92" fmla="*/ 54 w 84"/>
                <a:gd name="T93" fmla="*/ 150 h 172"/>
                <a:gd name="T94" fmla="*/ 64 w 84"/>
                <a:gd name="T95" fmla="*/ 140 h 172"/>
                <a:gd name="T96" fmla="*/ 68 w 84"/>
                <a:gd name="T97" fmla="*/ 132 h 172"/>
                <a:gd name="T98" fmla="*/ 84 w 84"/>
                <a:gd name="T99" fmla="*/ 142 h 172"/>
                <a:gd name="T100" fmla="*/ 78 w 84"/>
                <a:gd name="T101" fmla="*/ 150 h 172"/>
                <a:gd name="T102" fmla="*/ 78 w 84"/>
                <a:gd name="T103" fmla="*/ 150 h 172"/>
                <a:gd name="T104" fmla="*/ 70 w 84"/>
                <a:gd name="T105" fmla="*/ 160 h 172"/>
                <a:gd name="T106" fmla="*/ 62 w 84"/>
                <a:gd name="T107" fmla="*/ 168 h 172"/>
                <a:gd name="T108" fmla="*/ 54 w 84"/>
                <a:gd name="T109" fmla="*/ 170 h 172"/>
                <a:gd name="T110" fmla="*/ 48 w 84"/>
                <a:gd name="T111" fmla="*/ 172 h 172"/>
                <a:gd name="T112" fmla="*/ 48 w 84"/>
                <a:gd name="T113"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4" h="172">
                  <a:moveTo>
                    <a:pt x="48" y="172"/>
                  </a:moveTo>
                  <a:lnTo>
                    <a:pt x="48" y="172"/>
                  </a:lnTo>
                  <a:lnTo>
                    <a:pt x="40" y="170"/>
                  </a:lnTo>
                  <a:lnTo>
                    <a:pt x="32" y="166"/>
                  </a:lnTo>
                  <a:lnTo>
                    <a:pt x="24" y="158"/>
                  </a:lnTo>
                  <a:lnTo>
                    <a:pt x="16" y="148"/>
                  </a:lnTo>
                  <a:lnTo>
                    <a:pt x="10" y="138"/>
                  </a:lnTo>
                  <a:lnTo>
                    <a:pt x="4" y="124"/>
                  </a:lnTo>
                  <a:lnTo>
                    <a:pt x="0" y="110"/>
                  </a:lnTo>
                  <a:lnTo>
                    <a:pt x="0" y="94"/>
                  </a:lnTo>
                  <a:lnTo>
                    <a:pt x="0" y="94"/>
                  </a:lnTo>
                  <a:lnTo>
                    <a:pt x="2" y="74"/>
                  </a:lnTo>
                  <a:lnTo>
                    <a:pt x="6" y="56"/>
                  </a:lnTo>
                  <a:lnTo>
                    <a:pt x="12" y="42"/>
                  </a:lnTo>
                  <a:lnTo>
                    <a:pt x="20" y="28"/>
                  </a:lnTo>
                  <a:lnTo>
                    <a:pt x="28" y="18"/>
                  </a:lnTo>
                  <a:lnTo>
                    <a:pt x="34" y="10"/>
                  </a:lnTo>
                  <a:lnTo>
                    <a:pt x="42" y="4"/>
                  </a:lnTo>
                  <a:lnTo>
                    <a:pt x="48" y="0"/>
                  </a:lnTo>
                  <a:lnTo>
                    <a:pt x="54" y="4"/>
                  </a:lnTo>
                  <a:lnTo>
                    <a:pt x="54" y="4"/>
                  </a:lnTo>
                  <a:lnTo>
                    <a:pt x="62" y="12"/>
                  </a:lnTo>
                  <a:lnTo>
                    <a:pt x="70" y="20"/>
                  </a:lnTo>
                  <a:lnTo>
                    <a:pt x="78" y="32"/>
                  </a:lnTo>
                  <a:lnTo>
                    <a:pt x="84" y="40"/>
                  </a:lnTo>
                  <a:lnTo>
                    <a:pt x="68" y="50"/>
                  </a:lnTo>
                  <a:lnTo>
                    <a:pt x="64" y="42"/>
                  </a:lnTo>
                  <a:lnTo>
                    <a:pt x="64" y="42"/>
                  </a:lnTo>
                  <a:lnTo>
                    <a:pt x="56" y="30"/>
                  </a:lnTo>
                  <a:lnTo>
                    <a:pt x="48" y="22"/>
                  </a:lnTo>
                  <a:lnTo>
                    <a:pt x="48" y="22"/>
                  </a:lnTo>
                  <a:lnTo>
                    <a:pt x="38" y="34"/>
                  </a:lnTo>
                  <a:lnTo>
                    <a:pt x="28" y="50"/>
                  </a:lnTo>
                  <a:lnTo>
                    <a:pt x="24" y="58"/>
                  </a:lnTo>
                  <a:lnTo>
                    <a:pt x="20" y="70"/>
                  </a:lnTo>
                  <a:lnTo>
                    <a:pt x="18" y="82"/>
                  </a:lnTo>
                  <a:lnTo>
                    <a:pt x="18" y="94"/>
                  </a:lnTo>
                  <a:lnTo>
                    <a:pt x="18" y="94"/>
                  </a:lnTo>
                  <a:lnTo>
                    <a:pt x="18" y="108"/>
                  </a:lnTo>
                  <a:lnTo>
                    <a:pt x="22" y="118"/>
                  </a:lnTo>
                  <a:lnTo>
                    <a:pt x="26" y="128"/>
                  </a:lnTo>
                  <a:lnTo>
                    <a:pt x="30" y="136"/>
                  </a:lnTo>
                  <a:lnTo>
                    <a:pt x="40" y="148"/>
                  </a:lnTo>
                  <a:lnTo>
                    <a:pt x="48" y="154"/>
                  </a:lnTo>
                  <a:lnTo>
                    <a:pt x="48" y="154"/>
                  </a:lnTo>
                  <a:lnTo>
                    <a:pt x="50" y="152"/>
                  </a:lnTo>
                  <a:lnTo>
                    <a:pt x="54" y="150"/>
                  </a:lnTo>
                  <a:lnTo>
                    <a:pt x="64" y="140"/>
                  </a:lnTo>
                  <a:lnTo>
                    <a:pt x="68" y="132"/>
                  </a:lnTo>
                  <a:lnTo>
                    <a:pt x="84" y="142"/>
                  </a:lnTo>
                  <a:lnTo>
                    <a:pt x="78" y="150"/>
                  </a:lnTo>
                  <a:lnTo>
                    <a:pt x="78" y="150"/>
                  </a:lnTo>
                  <a:lnTo>
                    <a:pt x="70" y="160"/>
                  </a:lnTo>
                  <a:lnTo>
                    <a:pt x="62" y="168"/>
                  </a:lnTo>
                  <a:lnTo>
                    <a:pt x="54" y="170"/>
                  </a:lnTo>
                  <a:lnTo>
                    <a:pt x="48" y="172"/>
                  </a:lnTo>
                  <a:lnTo>
                    <a:pt x="48" y="172"/>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5" name="Rectangle 95">
              <a:extLst>
                <a:ext uri="{FF2B5EF4-FFF2-40B4-BE49-F238E27FC236}">
                  <a16:creationId xmlns:a16="http://schemas.microsoft.com/office/drawing/2014/main" id="{F40CCE4B-33BF-4237-9AB6-C3F464C4207B}"/>
                </a:ext>
              </a:extLst>
            </p:cNvPr>
            <p:cNvSpPr>
              <a:spLocks noChangeArrowheads="1"/>
            </p:cNvSpPr>
            <p:nvPr/>
          </p:nvSpPr>
          <p:spPr bwMode="auto">
            <a:xfrm>
              <a:off x="650875" y="4252913"/>
              <a:ext cx="1663700" cy="28575"/>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6" name="Rectangle 96">
              <a:extLst>
                <a:ext uri="{FF2B5EF4-FFF2-40B4-BE49-F238E27FC236}">
                  <a16:creationId xmlns:a16="http://schemas.microsoft.com/office/drawing/2014/main" id="{4267E857-38FF-472A-BF40-96940A9F25DA}"/>
                </a:ext>
              </a:extLst>
            </p:cNvPr>
            <p:cNvSpPr>
              <a:spLocks noChangeArrowheads="1"/>
            </p:cNvSpPr>
            <p:nvPr/>
          </p:nvSpPr>
          <p:spPr bwMode="auto">
            <a:xfrm>
              <a:off x="2003425" y="4122738"/>
              <a:ext cx="28575" cy="1587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7" name="Freeform 97">
              <a:extLst>
                <a:ext uri="{FF2B5EF4-FFF2-40B4-BE49-F238E27FC236}">
                  <a16:creationId xmlns:a16="http://schemas.microsoft.com/office/drawing/2014/main" id="{653ECC28-9EB8-4D6B-B64B-B9A9CC3C7A56}"/>
                </a:ext>
              </a:extLst>
            </p:cNvPr>
            <p:cNvSpPr>
              <a:spLocks/>
            </p:cNvSpPr>
            <p:nvPr/>
          </p:nvSpPr>
          <p:spPr bwMode="auto">
            <a:xfrm>
              <a:off x="2022475" y="3878263"/>
              <a:ext cx="133350" cy="273050"/>
            </a:xfrm>
            <a:custGeom>
              <a:avLst/>
              <a:gdLst>
                <a:gd name="T0" fmla="*/ 48 w 84"/>
                <a:gd name="T1" fmla="*/ 172 h 172"/>
                <a:gd name="T2" fmla="*/ 48 w 84"/>
                <a:gd name="T3" fmla="*/ 172 h 172"/>
                <a:gd name="T4" fmla="*/ 40 w 84"/>
                <a:gd name="T5" fmla="*/ 170 h 172"/>
                <a:gd name="T6" fmla="*/ 32 w 84"/>
                <a:gd name="T7" fmla="*/ 166 h 172"/>
                <a:gd name="T8" fmla="*/ 24 w 84"/>
                <a:gd name="T9" fmla="*/ 158 h 172"/>
                <a:gd name="T10" fmla="*/ 16 w 84"/>
                <a:gd name="T11" fmla="*/ 148 h 172"/>
                <a:gd name="T12" fmla="*/ 10 w 84"/>
                <a:gd name="T13" fmla="*/ 138 h 172"/>
                <a:gd name="T14" fmla="*/ 4 w 84"/>
                <a:gd name="T15" fmla="*/ 124 h 172"/>
                <a:gd name="T16" fmla="*/ 0 w 84"/>
                <a:gd name="T17" fmla="*/ 110 h 172"/>
                <a:gd name="T18" fmla="*/ 0 w 84"/>
                <a:gd name="T19" fmla="*/ 94 h 172"/>
                <a:gd name="T20" fmla="*/ 0 w 84"/>
                <a:gd name="T21" fmla="*/ 94 h 172"/>
                <a:gd name="T22" fmla="*/ 2 w 84"/>
                <a:gd name="T23" fmla="*/ 74 h 172"/>
                <a:gd name="T24" fmla="*/ 6 w 84"/>
                <a:gd name="T25" fmla="*/ 56 h 172"/>
                <a:gd name="T26" fmla="*/ 12 w 84"/>
                <a:gd name="T27" fmla="*/ 42 h 172"/>
                <a:gd name="T28" fmla="*/ 20 w 84"/>
                <a:gd name="T29" fmla="*/ 28 h 172"/>
                <a:gd name="T30" fmla="*/ 28 w 84"/>
                <a:gd name="T31" fmla="*/ 18 h 172"/>
                <a:gd name="T32" fmla="*/ 34 w 84"/>
                <a:gd name="T33" fmla="*/ 10 h 172"/>
                <a:gd name="T34" fmla="*/ 42 w 84"/>
                <a:gd name="T35" fmla="*/ 4 h 172"/>
                <a:gd name="T36" fmla="*/ 48 w 84"/>
                <a:gd name="T37" fmla="*/ 0 h 172"/>
                <a:gd name="T38" fmla="*/ 54 w 84"/>
                <a:gd name="T39" fmla="*/ 4 h 172"/>
                <a:gd name="T40" fmla="*/ 54 w 84"/>
                <a:gd name="T41" fmla="*/ 4 h 172"/>
                <a:gd name="T42" fmla="*/ 62 w 84"/>
                <a:gd name="T43" fmla="*/ 12 h 172"/>
                <a:gd name="T44" fmla="*/ 70 w 84"/>
                <a:gd name="T45" fmla="*/ 22 h 172"/>
                <a:gd name="T46" fmla="*/ 80 w 84"/>
                <a:gd name="T47" fmla="*/ 34 h 172"/>
                <a:gd name="T48" fmla="*/ 84 w 84"/>
                <a:gd name="T49" fmla="*/ 42 h 172"/>
                <a:gd name="T50" fmla="*/ 68 w 84"/>
                <a:gd name="T51" fmla="*/ 52 h 172"/>
                <a:gd name="T52" fmla="*/ 64 w 84"/>
                <a:gd name="T53" fmla="*/ 44 h 172"/>
                <a:gd name="T54" fmla="*/ 64 w 84"/>
                <a:gd name="T55" fmla="*/ 44 h 172"/>
                <a:gd name="T56" fmla="*/ 56 w 84"/>
                <a:gd name="T57" fmla="*/ 32 h 172"/>
                <a:gd name="T58" fmla="*/ 48 w 84"/>
                <a:gd name="T59" fmla="*/ 22 h 172"/>
                <a:gd name="T60" fmla="*/ 48 w 84"/>
                <a:gd name="T61" fmla="*/ 22 h 172"/>
                <a:gd name="T62" fmla="*/ 38 w 84"/>
                <a:gd name="T63" fmla="*/ 34 h 172"/>
                <a:gd name="T64" fmla="*/ 28 w 84"/>
                <a:gd name="T65" fmla="*/ 50 h 172"/>
                <a:gd name="T66" fmla="*/ 24 w 84"/>
                <a:gd name="T67" fmla="*/ 58 h 172"/>
                <a:gd name="T68" fmla="*/ 20 w 84"/>
                <a:gd name="T69" fmla="*/ 70 h 172"/>
                <a:gd name="T70" fmla="*/ 18 w 84"/>
                <a:gd name="T71" fmla="*/ 82 h 172"/>
                <a:gd name="T72" fmla="*/ 18 w 84"/>
                <a:gd name="T73" fmla="*/ 94 h 172"/>
                <a:gd name="T74" fmla="*/ 18 w 84"/>
                <a:gd name="T75" fmla="*/ 94 h 172"/>
                <a:gd name="T76" fmla="*/ 18 w 84"/>
                <a:gd name="T77" fmla="*/ 108 h 172"/>
                <a:gd name="T78" fmla="*/ 22 w 84"/>
                <a:gd name="T79" fmla="*/ 118 h 172"/>
                <a:gd name="T80" fmla="*/ 26 w 84"/>
                <a:gd name="T81" fmla="*/ 128 h 172"/>
                <a:gd name="T82" fmla="*/ 30 w 84"/>
                <a:gd name="T83" fmla="*/ 136 h 172"/>
                <a:gd name="T84" fmla="*/ 40 w 84"/>
                <a:gd name="T85" fmla="*/ 148 h 172"/>
                <a:gd name="T86" fmla="*/ 48 w 84"/>
                <a:gd name="T87" fmla="*/ 154 h 172"/>
                <a:gd name="T88" fmla="*/ 48 w 84"/>
                <a:gd name="T89" fmla="*/ 154 h 172"/>
                <a:gd name="T90" fmla="*/ 54 w 84"/>
                <a:gd name="T91" fmla="*/ 150 h 172"/>
                <a:gd name="T92" fmla="*/ 64 w 84"/>
                <a:gd name="T93" fmla="*/ 140 h 172"/>
                <a:gd name="T94" fmla="*/ 68 w 84"/>
                <a:gd name="T95" fmla="*/ 134 h 172"/>
                <a:gd name="T96" fmla="*/ 82 w 84"/>
                <a:gd name="T97" fmla="*/ 144 h 172"/>
                <a:gd name="T98" fmla="*/ 78 w 84"/>
                <a:gd name="T99" fmla="*/ 152 h 172"/>
                <a:gd name="T100" fmla="*/ 78 w 84"/>
                <a:gd name="T101" fmla="*/ 152 h 172"/>
                <a:gd name="T102" fmla="*/ 70 w 84"/>
                <a:gd name="T103" fmla="*/ 160 h 172"/>
                <a:gd name="T104" fmla="*/ 62 w 84"/>
                <a:gd name="T105" fmla="*/ 166 h 172"/>
                <a:gd name="T106" fmla="*/ 56 w 84"/>
                <a:gd name="T107" fmla="*/ 170 h 172"/>
                <a:gd name="T108" fmla="*/ 48 w 84"/>
                <a:gd name="T109" fmla="*/ 172 h 172"/>
                <a:gd name="T110" fmla="*/ 48 w 84"/>
                <a:gd name="T11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4" h="172">
                  <a:moveTo>
                    <a:pt x="48" y="172"/>
                  </a:moveTo>
                  <a:lnTo>
                    <a:pt x="48" y="172"/>
                  </a:lnTo>
                  <a:lnTo>
                    <a:pt x="40" y="170"/>
                  </a:lnTo>
                  <a:lnTo>
                    <a:pt x="32" y="166"/>
                  </a:lnTo>
                  <a:lnTo>
                    <a:pt x="24" y="158"/>
                  </a:lnTo>
                  <a:lnTo>
                    <a:pt x="16" y="148"/>
                  </a:lnTo>
                  <a:lnTo>
                    <a:pt x="10" y="138"/>
                  </a:lnTo>
                  <a:lnTo>
                    <a:pt x="4" y="124"/>
                  </a:lnTo>
                  <a:lnTo>
                    <a:pt x="0" y="110"/>
                  </a:lnTo>
                  <a:lnTo>
                    <a:pt x="0" y="94"/>
                  </a:lnTo>
                  <a:lnTo>
                    <a:pt x="0" y="94"/>
                  </a:lnTo>
                  <a:lnTo>
                    <a:pt x="2" y="74"/>
                  </a:lnTo>
                  <a:lnTo>
                    <a:pt x="6" y="56"/>
                  </a:lnTo>
                  <a:lnTo>
                    <a:pt x="12" y="42"/>
                  </a:lnTo>
                  <a:lnTo>
                    <a:pt x="20" y="28"/>
                  </a:lnTo>
                  <a:lnTo>
                    <a:pt x="28" y="18"/>
                  </a:lnTo>
                  <a:lnTo>
                    <a:pt x="34" y="10"/>
                  </a:lnTo>
                  <a:lnTo>
                    <a:pt x="42" y="4"/>
                  </a:lnTo>
                  <a:lnTo>
                    <a:pt x="48" y="0"/>
                  </a:lnTo>
                  <a:lnTo>
                    <a:pt x="54" y="4"/>
                  </a:lnTo>
                  <a:lnTo>
                    <a:pt x="54" y="4"/>
                  </a:lnTo>
                  <a:lnTo>
                    <a:pt x="62" y="12"/>
                  </a:lnTo>
                  <a:lnTo>
                    <a:pt x="70" y="22"/>
                  </a:lnTo>
                  <a:lnTo>
                    <a:pt x="80" y="34"/>
                  </a:lnTo>
                  <a:lnTo>
                    <a:pt x="84" y="42"/>
                  </a:lnTo>
                  <a:lnTo>
                    <a:pt x="68" y="52"/>
                  </a:lnTo>
                  <a:lnTo>
                    <a:pt x="64" y="44"/>
                  </a:lnTo>
                  <a:lnTo>
                    <a:pt x="64" y="44"/>
                  </a:lnTo>
                  <a:lnTo>
                    <a:pt x="56" y="32"/>
                  </a:lnTo>
                  <a:lnTo>
                    <a:pt x="48" y="22"/>
                  </a:lnTo>
                  <a:lnTo>
                    <a:pt x="48" y="22"/>
                  </a:lnTo>
                  <a:lnTo>
                    <a:pt x="38" y="34"/>
                  </a:lnTo>
                  <a:lnTo>
                    <a:pt x="28" y="50"/>
                  </a:lnTo>
                  <a:lnTo>
                    <a:pt x="24" y="58"/>
                  </a:lnTo>
                  <a:lnTo>
                    <a:pt x="20" y="70"/>
                  </a:lnTo>
                  <a:lnTo>
                    <a:pt x="18" y="82"/>
                  </a:lnTo>
                  <a:lnTo>
                    <a:pt x="18" y="94"/>
                  </a:lnTo>
                  <a:lnTo>
                    <a:pt x="18" y="94"/>
                  </a:lnTo>
                  <a:lnTo>
                    <a:pt x="18" y="108"/>
                  </a:lnTo>
                  <a:lnTo>
                    <a:pt x="22" y="118"/>
                  </a:lnTo>
                  <a:lnTo>
                    <a:pt x="26" y="128"/>
                  </a:lnTo>
                  <a:lnTo>
                    <a:pt x="30" y="136"/>
                  </a:lnTo>
                  <a:lnTo>
                    <a:pt x="40" y="148"/>
                  </a:lnTo>
                  <a:lnTo>
                    <a:pt x="48" y="154"/>
                  </a:lnTo>
                  <a:lnTo>
                    <a:pt x="48" y="154"/>
                  </a:lnTo>
                  <a:lnTo>
                    <a:pt x="54" y="150"/>
                  </a:lnTo>
                  <a:lnTo>
                    <a:pt x="64" y="140"/>
                  </a:lnTo>
                  <a:lnTo>
                    <a:pt x="68" y="134"/>
                  </a:lnTo>
                  <a:lnTo>
                    <a:pt x="82" y="144"/>
                  </a:lnTo>
                  <a:lnTo>
                    <a:pt x="78" y="152"/>
                  </a:lnTo>
                  <a:lnTo>
                    <a:pt x="78" y="152"/>
                  </a:lnTo>
                  <a:lnTo>
                    <a:pt x="70" y="160"/>
                  </a:lnTo>
                  <a:lnTo>
                    <a:pt x="62" y="166"/>
                  </a:lnTo>
                  <a:lnTo>
                    <a:pt x="56" y="170"/>
                  </a:lnTo>
                  <a:lnTo>
                    <a:pt x="48" y="172"/>
                  </a:lnTo>
                  <a:lnTo>
                    <a:pt x="48" y="172"/>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8" name="Rectangle 98">
              <a:extLst>
                <a:ext uri="{FF2B5EF4-FFF2-40B4-BE49-F238E27FC236}">
                  <a16:creationId xmlns:a16="http://schemas.microsoft.com/office/drawing/2014/main" id="{B2B113A5-E7E3-40CB-9E76-FCD97486CF5B}"/>
                </a:ext>
              </a:extLst>
            </p:cNvPr>
            <p:cNvSpPr>
              <a:spLocks noChangeArrowheads="1"/>
            </p:cNvSpPr>
            <p:nvPr/>
          </p:nvSpPr>
          <p:spPr bwMode="auto">
            <a:xfrm>
              <a:off x="2082800" y="4122738"/>
              <a:ext cx="28575" cy="1587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09" name="Freeform 99">
              <a:extLst>
                <a:ext uri="{FF2B5EF4-FFF2-40B4-BE49-F238E27FC236}">
                  <a16:creationId xmlns:a16="http://schemas.microsoft.com/office/drawing/2014/main" id="{6D9714B5-B88C-4444-83E3-2E68C3B4B9C5}"/>
                </a:ext>
              </a:extLst>
            </p:cNvPr>
            <p:cNvSpPr>
              <a:spLocks noEditPoints="1"/>
            </p:cNvSpPr>
            <p:nvPr/>
          </p:nvSpPr>
          <p:spPr bwMode="auto">
            <a:xfrm>
              <a:off x="2105025" y="3878263"/>
              <a:ext cx="152400" cy="273050"/>
            </a:xfrm>
            <a:custGeom>
              <a:avLst/>
              <a:gdLst>
                <a:gd name="T0" fmla="*/ 48 w 96"/>
                <a:gd name="T1" fmla="*/ 172 h 172"/>
                <a:gd name="T2" fmla="*/ 32 w 96"/>
                <a:gd name="T3" fmla="*/ 166 h 172"/>
                <a:gd name="T4" fmla="*/ 16 w 96"/>
                <a:gd name="T5" fmla="*/ 148 h 172"/>
                <a:gd name="T6" fmla="*/ 4 w 96"/>
                <a:gd name="T7" fmla="*/ 124 h 172"/>
                <a:gd name="T8" fmla="*/ 0 w 96"/>
                <a:gd name="T9" fmla="*/ 94 h 172"/>
                <a:gd name="T10" fmla="*/ 2 w 96"/>
                <a:gd name="T11" fmla="*/ 74 h 172"/>
                <a:gd name="T12" fmla="*/ 12 w 96"/>
                <a:gd name="T13" fmla="*/ 42 h 172"/>
                <a:gd name="T14" fmla="*/ 28 w 96"/>
                <a:gd name="T15" fmla="*/ 18 h 172"/>
                <a:gd name="T16" fmla="*/ 42 w 96"/>
                <a:gd name="T17" fmla="*/ 4 h 172"/>
                <a:gd name="T18" fmla="*/ 54 w 96"/>
                <a:gd name="T19" fmla="*/ 4 h 172"/>
                <a:gd name="T20" fmla="*/ 62 w 96"/>
                <a:gd name="T21" fmla="*/ 10 h 172"/>
                <a:gd name="T22" fmla="*/ 76 w 96"/>
                <a:gd name="T23" fmla="*/ 28 h 172"/>
                <a:gd name="T24" fmla="*/ 90 w 96"/>
                <a:gd name="T25" fmla="*/ 56 h 172"/>
                <a:gd name="T26" fmla="*/ 96 w 96"/>
                <a:gd name="T27" fmla="*/ 94 h 172"/>
                <a:gd name="T28" fmla="*/ 96 w 96"/>
                <a:gd name="T29" fmla="*/ 110 h 172"/>
                <a:gd name="T30" fmla="*/ 86 w 96"/>
                <a:gd name="T31" fmla="*/ 138 h 172"/>
                <a:gd name="T32" fmla="*/ 72 w 96"/>
                <a:gd name="T33" fmla="*/ 158 h 172"/>
                <a:gd name="T34" fmla="*/ 56 w 96"/>
                <a:gd name="T35" fmla="*/ 170 h 172"/>
                <a:gd name="T36" fmla="*/ 48 w 96"/>
                <a:gd name="T37" fmla="*/ 172 h 172"/>
                <a:gd name="T38" fmla="*/ 48 w 96"/>
                <a:gd name="T39" fmla="*/ 22 h 172"/>
                <a:gd name="T40" fmla="*/ 28 w 96"/>
                <a:gd name="T41" fmla="*/ 50 h 172"/>
                <a:gd name="T42" fmla="*/ 20 w 96"/>
                <a:gd name="T43" fmla="*/ 70 h 172"/>
                <a:gd name="T44" fmla="*/ 18 w 96"/>
                <a:gd name="T45" fmla="*/ 94 h 172"/>
                <a:gd name="T46" fmla="*/ 18 w 96"/>
                <a:gd name="T47" fmla="*/ 108 h 172"/>
                <a:gd name="T48" fmla="*/ 26 w 96"/>
                <a:gd name="T49" fmla="*/ 128 h 172"/>
                <a:gd name="T50" fmla="*/ 40 w 96"/>
                <a:gd name="T51" fmla="*/ 148 h 172"/>
                <a:gd name="T52" fmla="*/ 48 w 96"/>
                <a:gd name="T53" fmla="*/ 154 h 172"/>
                <a:gd name="T54" fmla="*/ 66 w 96"/>
                <a:gd name="T55" fmla="*/ 136 h 172"/>
                <a:gd name="T56" fmla="*/ 74 w 96"/>
                <a:gd name="T57" fmla="*/ 118 h 172"/>
                <a:gd name="T58" fmla="*/ 78 w 96"/>
                <a:gd name="T59" fmla="*/ 94 h 172"/>
                <a:gd name="T60" fmla="*/ 78 w 96"/>
                <a:gd name="T61" fmla="*/ 82 h 172"/>
                <a:gd name="T62" fmla="*/ 72 w 96"/>
                <a:gd name="T63" fmla="*/ 58 h 172"/>
                <a:gd name="T64" fmla="*/ 58 w 96"/>
                <a:gd name="T65" fmla="*/ 34 h 172"/>
                <a:gd name="T66" fmla="*/ 48 w 96"/>
                <a:gd name="T67" fmla="*/ 2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 h="172">
                  <a:moveTo>
                    <a:pt x="48" y="172"/>
                  </a:moveTo>
                  <a:lnTo>
                    <a:pt x="48" y="172"/>
                  </a:lnTo>
                  <a:lnTo>
                    <a:pt x="40" y="170"/>
                  </a:lnTo>
                  <a:lnTo>
                    <a:pt x="32" y="166"/>
                  </a:lnTo>
                  <a:lnTo>
                    <a:pt x="24" y="158"/>
                  </a:lnTo>
                  <a:lnTo>
                    <a:pt x="16" y="148"/>
                  </a:lnTo>
                  <a:lnTo>
                    <a:pt x="10" y="138"/>
                  </a:lnTo>
                  <a:lnTo>
                    <a:pt x="4" y="124"/>
                  </a:lnTo>
                  <a:lnTo>
                    <a:pt x="0" y="110"/>
                  </a:lnTo>
                  <a:lnTo>
                    <a:pt x="0" y="94"/>
                  </a:lnTo>
                  <a:lnTo>
                    <a:pt x="0" y="94"/>
                  </a:lnTo>
                  <a:lnTo>
                    <a:pt x="2" y="74"/>
                  </a:lnTo>
                  <a:lnTo>
                    <a:pt x="6" y="56"/>
                  </a:lnTo>
                  <a:lnTo>
                    <a:pt x="12" y="42"/>
                  </a:lnTo>
                  <a:lnTo>
                    <a:pt x="20" y="28"/>
                  </a:lnTo>
                  <a:lnTo>
                    <a:pt x="28" y="18"/>
                  </a:lnTo>
                  <a:lnTo>
                    <a:pt x="34" y="10"/>
                  </a:lnTo>
                  <a:lnTo>
                    <a:pt x="42" y="4"/>
                  </a:lnTo>
                  <a:lnTo>
                    <a:pt x="48" y="0"/>
                  </a:lnTo>
                  <a:lnTo>
                    <a:pt x="54" y="4"/>
                  </a:lnTo>
                  <a:lnTo>
                    <a:pt x="54" y="4"/>
                  </a:lnTo>
                  <a:lnTo>
                    <a:pt x="62" y="10"/>
                  </a:lnTo>
                  <a:lnTo>
                    <a:pt x="68" y="18"/>
                  </a:lnTo>
                  <a:lnTo>
                    <a:pt x="76" y="28"/>
                  </a:lnTo>
                  <a:lnTo>
                    <a:pt x="84" y="42"/>
                  </a:lnTo>
                  <a:lnTo>
                    <a:pt x="90" y="56"/>
                  </a:lnTo>
                  <a:lnTo>
                    <a:pt x="94" y="74"/>
                  </a:lnTo>
                  <a:lnTo>
                    <a:pt x="96" y="94"/>
                  </a:lnTo>
                  <a:lnTo>
                    <a:pt x="96" y="94"/>
                  </a:lnTo>
                  <a:lnTo>
                    <a:pt x="96" y="110"/>
                  </a:lnTo>
                  <a:lnTo>
                    <a:pt x="92" y="124"/>
                  </a:lnTo>
                  <a:lnTo>
                    <a:pt x="86" y="138"/>
                  </a:lnTo>
                  <a:lnTo>
                    <a:pt x="80" y="148"/>
                  </a:lnTo>
                  <a:lnTo>
                    <a:pt x="72" y="158"/>
                  </a:lnTo>
                  <a:lnTo>
                    <a:pt x="64" y="166"/>
                  </a:lnTo>
                  <a:lnTo>
                    <a:pt x="56" y="170"/>
                  </a:lnTo>
                  <a:lnTo>
                    <a:pt x="48" y="172"/>
                  </a:lnTo>
                  <a:lnTo>
                    <a:pt x="48" y="172"/>
                  </a:lnTo>
                  <a:close/>
                  <a:moveTo>
                    <a:pt x="48" y="22"/>
                  </a:moveTo>
                  <a:lnTo>
                    <a:pt x="48" y="22"/>
                  </a:lnTo>
                  <a:lnTo>
                    <a:pt x="38" y="34"/>
                  </a:lnTo>
                  <a:lnTo>
                    <a:pt x="28" y="50"/>
                  </a:lnTo>
                  <a:lnTo>
                    <a:pt x="24" y="58"/>
                  </a:lnTo>
                  <a:lnTo>
                    <a:pt x="20" y="70"/>
                  </a:lnTo>
                  <a:lnTo>
                    <a:pt x="18" y="82"/>
                  </a:lnTo>
                  <a:lnTo>
                    <a:pt x="18" y="94"/>
                  </a:lnTo>
                  <a:lnTo>
                    <a:pt x="18" y="94"/>
                  </a:lnTo>
                  <a:lnTo>
                    <a:pt x="18" y="108"/>
                  </a:lnTo>
                  <a:lnTo>
                    <a:pt x="22" y="118"/>
                  </a:lnTo>
                  <a:lnTo>
                    <a:pt x="26" y="128"/>
                  </a:lnTo>
                  <a:lnTo>
                    <a:pt x="30" y="136"/>
                  </a:lnTo>
                  <a:lnTo>
                    <a:pt x="40" y="148"/>
                  </a:lnTo>
                  <a:lnTo>
                    <a:pt x="48" y="154"/>
                  </a:lnTo>
                  <a:lnTo>
                    <a:pt x="48" y="154"/>
                  </a:lnTo>
                  <a:lnTo>
                    <a:pt x="56" y="148"/>
                  </a:lnTo>
                  <a:lnTo>
                    <a:pt x="66" y="136"/>
                  </a:lnTo>
                  <a:lnTo>
                    <a:pt x="70" y="128"/>
                  </a:lnTo>
                  <a:lnTo>
                    <a:pt x="74" y="118"/>
                  </a:lnTo>
                  <a:lnTo>
                    <a:pt x="78" y="108"/>
                  </a:lnTo>
                  <a:lnTo>
                    <a:pt x="78" y="94"/>
                  </a:lnTo>
                  <a:lnTo>
                    <a:pt x="78" y="94"/>
                  </a:lnTo>
                  <a:lnTo>
                    <a:pt x="78" y="82"/>
                  </a:lnTo>
                  <a:lnTo>
                    <a:pt x="76" y="70"/>
                  </a:lnTo>
                  <a:lnTo>
                    <a:pt x="72" y="58"/>
                  </a:lnTo>
                  <a:lnTo>
                    <a:pt x="68" y="50"/>
                  </a:lnTo>
                  <a:lnTo>
                    <a:pt x="58" y="34"/>
                  </a:lnTo>
                  <a:lnTo>
                    <a:pt x="48" y="22"/>
                  </a:lnTo>
                  <a:lnTo>
                    <a:pt x="48" y="22"/>
                  </a:lnTo>
                  <a:close/>
                </a:path>
              </a:pathLst>
            </a:cu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sp>
          <p:nvSpPr>
            <p:cNvPr id="310" name="Rectangle 100">
              <a:extLst>
                <a:ext uri="{FF2B5EF4-FFF2-40B4-BE49-F238E27FC236}">
                  <a16:creationId xmlns:a16="http://schemas.microsoft.com/office/drawing/2014/main" id="{56CD4BD0-EC59-40C5-BC48-7B8355ADED8F}"/>
                </a:ext>
              </a:extLst>
            </p:cNvPr>
            <p:cNvSpPr>
              <a:spLocks noChangeArrowheads="1"/>
            </p:cNvSpPr>
            <p:nvPr/>
          </p:nvSpPr>
          <p:spPr bwMode="auto">
            <a:xfrm>
              <a:off x="2165350" y="4122738"/>
              <a:ext cx="28575" cy="158750"/>
            </a:xfrm>
            <a:prstGeom prst="rect">
              <a:avLst/>
            </a:prstGeom>
            <a:grpFill/>
            <a:ln>
              <a:solidFill>
                <a:srgbClr val="41A38B"/>
              </a:solidFill>
            </a:ln>
          </p:spPr>
          <p:txBody>
            <a:bodyPr vert="horz" wrap="square" lIns="91440" tIns="45720" rIns="91440" bIns="45720" numCol="1" anchor="t" anchorCtr="0" compatLnSpc="1">
              <a:prstTxWarp prst="textNoShape">
                <a:avLst/>
              </a:prstTxWarp>
            </a:bodyPr>
            <a:lstStyle/>
            <a:p>
              <a:endParaRPr lang="en-IN" dirty="0"/>
            </a:p>
          </p:txBody>
        </p:sp>
      </p:grpSp>
      <p:sp>
        <p:nvSpPr>
          <p:cNvPr id="314" name="TextBox 313">
            <a:extLst>
              <a:ext uri="{FF2B5EF4-FFF2-40B4-BE49-F238E27FC236}">
                <a16:creationId xmlns:a16="http://schemas.microsoft.com/office/drawing/2014/main" id="{9B066748-C22F-4F31-AF99-AA9E4EEB3BFE}"/>
              </a:ext>
            </a:extLst>
          </p:cNvPr>
          <p:cNvSpPr txBox="1"/>
          <p:nvPr/>
        </p:nvSpPr>
        <p:spPr>
          <a:xfrm>
            <a:off x="272825" y="3684912"/>
            <a:ext cx="5675464" cy="338554"/>
          </a:xfrm>
          <a:prstGeom prst="rect">
            <a:avLst/>
          </a:prstGeom>
          <a:noFill/>
        </p:spPr>
        <p:txBody>
          <a:bodyPr wrap="none" rtlCol="0">
            <a:spAutoFit/>
          </a:bodyPr>
          <a:lstStyle/>
          <a:p>
            <a:r>
              <a:rPr lang="en-IE" sz="1600" b="1" dirty="0">
                <a:solidFill>
                  <a:srgbClr val="1B8F8C"/>
                </a:solidFill>
              </a:rPr>
              <a:t>Some changes with the introduction of the ESBS Shared Services</a:t>
            </a:r>
          </a:p>
        </p:txBody>
      </p:sp>
      <p:cxnSp>
        <p:nvCxnSpPr>
          <p:cNvPr id="315" name="Straight Connector 314">
            <a:extLst>
              <a:ext uri="{FF2B5EF4-FFF2-40B4-BE49-F238E27FC236}">
                <a16:creationId xmlns:a16="http://schemas.microsoft.com/office/drawing/2014/main" id="{B5D2EEB8-89C7-4403-914B-6B6D19D8C83B}"/>
              </a:ext>
            </a:extLst>
          </p:cNvPr>
          <p:cNvCxnSpPr/>
          <p:nvPr/>
        </p:nvCxnSpPr>
        <p:spPr>
          <a:xfrm>
            <a:off x="371996" y="3992390"/>
            <a:ext cx="387292" cy="0"/>
          </a:xfrm>
          <a:prstGeom prst="line">
            <a:avLst/>
          </a:prstGeom>
          <a:ln w="38100">
            <a:solidFill>
              <a:srgbClr val="1B8F8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2BB5246-BE78-4846-BACC-710298AE546B}"/>
              </a:ext>
            </a:extLst>
          </p:cNvPr>
          <p:cNvCxnSpPr/>
          <p:nvPr/>
        </p:nvCxnSpPr>
        <p:spPr>
          <a:xfrm>
            <a:off x="-12728" y="3712943"/>
            <a:ext cx="687072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382AE862-16D9-405B-BCC0-04EEC6AF076C}"/>
              </a:ext>
            </a:extLst>
          </p:cNvPr>
          <p:cNvCxnSpPr/>
          <p:nvPr/>
        </p:nvCxnSpPr>
        <p:spPr>
          <a:xfrm>
            <a:off x="-32702" y="5239283"/>
            <a:ext cx="687072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Rectangle 75">
            <a:extLst>
              <a:ext uri="{FF2B5EF4-FFF2-40B4-BE49-F238E27FC236}">
                <a16:creationId xmlns:a16="http://schemas.microsoft.com/office/drawing/2014/main" id="{AC58744E-FF70-40F7-83C6-C2352BCB4FE0}"/>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graphicFrame>
        <p:nvGraphicFramePr>
          <p:cNvPr id="14" name="Table 13">
            <a:extLst>
              <a:ext uri="{FF2B5EF4-FFF2-40B4-BE49-F238E27FC236}">
                <a16:creationId xmlns:a16="http://schemas.microsoft.com/office/drawing/2014/main" id="{0585CAF3-EEBA-4364-B038-1FB08BEEFA9E}"/>
              </a:ext>
            </a:extLst>
          </p:cNvPr>
          <p:cNvGraphicFramePr>
            <a:graphicFrameLocks noGrp="1"/>
          </p:cNvGraphicFramePr>
          <p:nvPr>
            <p:extLst>
              <p:ext uri="{D42A27DB-BD31-4B8C-83A1-F6EECF244321}">
                <p14:modId xmlns:p14="http://schemas.microsoft.com/office/powerpoint/2010/main" val="2027779764"/>
              </p:ext>
            </p:extLst>
          </p:nvPr>
        </p:nvGraphicFramePr>
        <p:xfrm>
          <a:off x="272825" y="5321787"/>
          <a:ext cx="6354676" cy="3654087"/>
        </p:xfrm>
        <a:graphic>
          <a:graphicData uri="http://schemas.openxmlformats.org/drawingml/2006/table">
            <a:tbl>
              <a:tblPr/>
              <a:tblGrid>
                <a:gridCol w="1151275">
                  <a:extLst>
                    <a:ext uri="{9D8B030D-6E8A-4147-A177-3AD203B41FA5}">
                      <a16:colId xmlns:a16="http://schemas.microsoft.com/office/drawing/2014/main" val="2829054464"/>
                    </a:ext>
                  </a:extLst>
                </a:gridCol>
                <a:gridCol w="5203401">
                  <a:extLst>
                    <a:ext uri="{9D8B030D-6E8A-4147-A177-3AD203B41FA5}">
                      <a16:colId xmlns:a16="http://schemas.microsoft.com/office/drawing/2014/main" val="2087990782"/>
                    </a:ext>
                  </a:extLst>
                </a:gridCol>
              </a:tblGrid>
              <a:tr h="190782">
                <a:tc>
                  <a:txBody>
                    <a:bodyPr/>
                    <a:lstStyle/>
                    <a:p>
                      <a:pPr algn="l" rtl="0" fontAlgn="base"/>
                      <a:r>
                        <a:rPr lang="en-IE" sz="1000" b="1" i="0" dirty="0">
                          <a:solidFill>
                            <a:srgbClr val="FFFFFF"/>
                          </a:solidFill>
                          <a:effectLst/>
                          <a:latin typeface="Calibri" panose="020F0502020204030204" pitchFamily="34" charset="0"/>
                        </a:rPr>
                        <a:t>Possible Question ​</a:t>
                      </a:r>
                      <a:endParaRPr lang="en-IE" sz="1000" b="1" i="0" dirty="0">
                        <a:solidFill>
                          <a:srgbClr val="FFFFFF"/>
                        </a:solidFill>
                        <a:effectLst/>
                      </a:endParaRPr>
                    </a:p>
                  </a:txBody>
                  <a:tcPr marL="26946" marR="26946" marT="13473" marB="13473">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1B8F8C"/>
                    </a:solidFill>
                  </a:tcPr>
                </a:tc>
                <a:tc>
                  <a:txBody>
                    <a:bodyPr/>
                    <a:lstStyle/>
                    <a:p>
                      <a:pPr algn="l" rtl="0" fontAlgn="base"/>
                      <a:r>
                        <a:rPr lang="en-IE" sz="1000" b="1" i="0" dirty="0">
                          <a:solidFill>
                            <a:srgbClr val="FFFFFF"/>
                          </a:solidFill>
                          <a:effectLst/>
                          <a:latin typeface="Calibri" panose="020F0502020204030204" pitchFamily="34" charset="0"/>
                        </a:rPr>
                        <a:t>Project Team Answer​</a:t>
                      </a:r>
                      <a:endParaRPr lang="en-IE" sz="1000" b="1" i="0" dirty="0">
                        <a:solidFill>
                          <a:srgbClr val="FFFFFF"/>
                        </a:solidFill>
                        <a:effectLst/>
                      </a:endParaRPr>
                    </a:p>
                  </a:txBody>
                  <a:tcPr marL="26946" marR="26946" marT="13473" marB="13473">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1B8F8C"/>
                    </a:solidFill>
                  </a:tcPr>
                </a:tc>
                <a:extLst>
                  <a:ext uri="{0D108BD9-81ED-4DB2-BD59-A6C34878D82A}">
                    <a16:rowId xmlns:a16="http://schemas.microsoft.com/office/drawing/2014/main" val="668056830"/>
                  </a:ext>
                </a:extLst>
              </a:tr>
              <a:tr h="513006">
                <a:tc>
                  <a:txBody>
                    <a:bodyPr/>
                    <a:lstStyle/>
                    <a:p>
                      <a:pPr algn="ctr" rtl="0" fontAlgn="base"/>
                      <a:r>
                        <a:rPr lang="en-IE" sz="800" b="1" i="1" dirty="0">
                          <a:solidFill>
                            <a:srgbClr val="000000"/>
                          </a:solidFill>
                          <a:effectLst/>
                          <a:latin typeface="Calibri" panose="020F0502020204030204" pitchFamily="34" charset="0"/>
                        </a:rPr>
                        <a:t>What is the background to Education &amp; Training Sector Shared Services?</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2F2F2"/>
                    </a:solidFill>
                  </a:tcPr>
                </a:tc>
                <a:tc>
                  <a:txBody>
                    <a:bodyPr/>
                    <a:lstStyle/>
                    <a:p>
                      <a:pPr algn="l" rtl="0" fontAlgn="base"/>
                      <a:r>
                        <a:rPr lang="en-IE" sz="800" b="0" i="1" dirty="0">
                          <a:solidFill>
                            <a:srgbClr val="000000"/>
                          </a:solidFill>
                          <a:effectLst/>
                          <a:latin typeface="Calibri"/>
                        </a:rPr>
                        <a:t>“As part of the Government’s Reform Agenda</a:t>
                      </a:r>
                      <a:r>
                        <a:rPr lang="en-IE" sz="800" b="0" i="1" baseline="0" dirty="0">
                          <a:solidFill>
                            <a:srgbClr val="000000"/>
                          </a:solidFill>
                          <a:effectLst/>
                          <a:latin typeface="Calibri"/>
                        </a:rPr>
                        <a:t> , </a:t>
                      </a:r>
                      <a:r>
                        <a:rPr lang="en-IE" sz="800" b="0" i="1" dirty="0">
                          <a:solidFill>
                            <a:srgbClr val="000000"/>
                          </a:solidFill>
                          <a:effectLst/>
                          <a:latin typeface="Calibri"/>
                        </a:rPr>
                        <a:t>the Government set out its commitment to streamlining administrative operations and eliminating duplication through business process improvement and implementation of shared service models within each sector. The Public Sector Reform Plan specifically commits to the implementation of a radical restructuring of how we do business by establishing Shared Service models for areas such as Payroll. We are therefore moving to this model in order to develop efficiencies in functions that are compatible with the Shared Service model. This will provide an improved service to employees and savings for the taxpayer.”</a:t>
                      </a:r>
                      <a:r>
                        <a:rPr lang="en-IE" sz="800" b="0" i="0" dirty="0">
                          <a:solidFill>
                            <a:srgbClr val="FFFFFF"/>
                          </a:solidFill>
                          <a:effectLst/>
                          <a:latin typeface="Calibri"/>
                        </a:rPr>
                        <a:t>​</a:t>
                      </a: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39320243"/>
                  </a:ext>
                </a:extLst>
              </a:tr>
              <a:tr h="513006">
                <a:tc>
                  <a:txBody>
                    <a:bodyPr/>
                    <a:lstStyle/>
                    <a:p>
                      <a:pPr algn="ctr" rtl="0" fontAlgn="base"/>
                      <a:r>
                        <a:rPr lang="en-IE" sz="800" b="1" i="1" dirty="0">
                          <a:solidFill>
                            <a:srgbClr val="000000"/>
                          </a:solidFill>
                          <a:effectLst/>
                          <a:latin typeface="Calibri" panose="020F0502020204030204" pitchFamily="34" charset="0"/>
                        </a:rPr>
                        <a:t>What is the Education &amp; Training  Shared Services Plan?</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en-IE" sz="800" b="0" i="1" dirty="0">
                          <a:solidFill>
                            <a:srgbClr val="000000"/>
                          </a:solidFill>
                          <a:effectLst/>
                          <a:latin typeface="Calibri" panose="020F0502020204030204" pitchFamily="34" charset="0"/>
                        </a:rPr>
                        <a:t>“The Education and Training sector Shared Services Plan 2017-2020 focuses on the key shared services projects currently progressing within the Education and Training sector, building on the Department’s overarching Shared Services Strategy. In that context the Education Shared Business Services (ESBS) centre has been established to provide shared business services to the Education and Training sector.”</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p>
                      <a:pPr algn="l" rtl="0" fontAlgn="base"/>
                      <a:r>
                        <a:rPr lang="en-IE" sz="800" b="0" i="1" u="sng" strike="noStrike" dirty="0">
                          <a:solidFill>
                            <a:srgbClr val="0563C1"/>
                          </a:solidFill>
                          <a:effectLst/>
                          <a:latin typeface="Calibri" panose="020F0502020204030204" pitchFamily="34" charset="0"/>
                          <a:hlinkClick r:id="rId6"/>
                        </a:rPr>
                        <a:t>https://www.education.ie/en/The-Department/Public-Service-Reform/Education-and-Training-Sector-Shared-Services-Plan-2017-2020.pdf</a:t>
                      </a:r>
                      <a:r>
                        <a:rPr lang="en-IE" sz="800" b="0" i="1" dirty="0">
                          <a:solidFill>
                            <a:srgbClr val="000000"/>
                          </a:solidFill>
                          <a:effectLst/>
                          <a:latin typeface="Calibri" panose="020F0502020204030204" pitchFamily="34" charset="0"/>
                        </a:rPr>
                        <a:t> </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0509377"/>
                  </a:ext>
                </a:extLst>
              </a:tr>
              <a:tr h="513006">
                <a:tc>
                  <a:txBody>
                    <a:bodyPr/>
                    <a:lstStyle/>
                    <a:p>
                      <a:pPr algn="ctr" rtl="0" fontAlgn="base"/>
                      <a:r>
                        <a:rPr lang="en-IE" sz="800" b="1" i="1" dirty="0">
                          <a:solidFill>
                            <a:srgbClr val="000000"/>
                          </a:solidFill>
                          <a:effectLst/>
                          <a:latin typeface="Calibri" panose="020F0502020204030204" pitchFamily="34" charset="0"/>
                        </a:rPr>
                        <a:t>What is a shared service?</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2F2F2"/>
                    </a:solidFill>
                  </a:tcPr>
                </a:tc>
                <a:tc>
                  <a:txBody>
                    <a:bodyPr/>
                    <a:lstStyle/>
                    <a:p>
                      <a:pPr algn="l" rtl="0" fontAlgn="base"/>
                      <a:r>
                        <a:rPr lang="en-IE" sz="800" b="0" i="1" dirty="0">
                          <a:solidFill>
                            <a:srgbClr val="000000"/>
                          </a:solidFill>
                          <a:effectLst/>
                          <a:latin typeface="Calibri" panose="020F0502020204030204" pitchFamily="34" charset="0"/>
                        </a:rPr>
                        <a:t>“A shared service is a business practice where an internal service such as payroll or finance is provided by one centre of excellence. The Higher Education sector has a strong tradition of implementing and utilising shared services operations and this programme aims to build of this. The Education Training Boards and Apprentices programmes are already live with payroll being delivered out of ESBS.”</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09042844"/>
                  </a:ext>
                </a:extLst>
              </a:tr>
              <a:tr h="513006">
                <a:tc>
                  <a:txBody>
                    <a:bodyPr/>
                    <a:lstStyle/>
                    <a:p>
                      <a:pPr algn="ctr" rtl="0" fontAlgn="base"/>
                      <a:r>
                        <a:rPr lang="en-IE" sz="800" b="1" i="1" dirty="0">
                          <a:solidFill>
                            <a:srgbClr val="000000"/>
                          </a:solidFill>
                          <a:effectLst/>
                          <a:latin typeface="Calibri" panose="020F0502020204030204" pitchFamily="34" charset="0"/>
                        </a:rPr>
                        <a:t>What is the ESBS?</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en-IE" sz="800" b="0" i="1" dirty="0">
                          <a:solidFill>
                            <a:srgbClr val="000000"/>
                          </a:solidFill>
                          <a:effectLst/>
                          <a:latin typeface="Calibri" panose="020F0502020204030204" pitchFamily="34" charset="0"/>
                        </a:rPr>
                        <a:t>“Education Shared Business Services (ESBS) is a stand-alone section under the remit of the</a:t>
                      </a:r>
                      <a:r>
                        <a:rPr lang="en-IE" sz="800" b="0" i="1" kern="1200" dirty="0">
                          <a:solidFill>
                            <a:srgbClr val="000000"/>
                          </a:solidFill>
                          <a:effectLst/>
                          <a:latin typeface="Calibri" panose="020F0502020204030204" pitchFamily="34" charset="0"/>
                          <a:ea typeface="+mn-ea"/>
                          <a:cs typeface="+mn-cs"/>
                        </a:rPr>
                        <a:t> Department of Education (DoE).</a:t>
                      </a:r>
                      <a:r>
                        <a:rPr lang="en-IE" sz="800" b="0" i="1" dirty="0">
                          <a:solidFill>
                            <a:srgbClr val="FF0000"/>
                          </a:solidFill>
                          <a:effectLst/>
                          <a:latin typeface="Calibri" panose="020F0502020204030204" pitchFamily="34" charset="0"/>
                        </a:rPr>
                        <a:t> </a:t>
                      </a:r>
                      <a:r>
                        <a:rPr lang="en-IE" sz="800" b="0" i="1" dirty="0">
                          <a:solidFill>
                            <a:srgbClr val="000000"/>
                          </a:solidFill>
                          <a:effectLst/>
                          <a:latin typeface="Calibri" panose="020F0502020204030204" pitchFamily="34" charset="0"/>
                        </a:rPr>
                        <a:t>This section has been set up to host some of the Shared Service operations to be provided directly by the Department under its Shared Services Plan for 2017 -2020. The first three operations to be confirmed for provision by ESBS are: </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p>
                      <a:pPr algn="l" rtl="0" fontAlgn="base">
                        <a:buFont typeface="+mj-lt"/>
                        <a:buAutoNum type="arabicPeriod"/>
                      </a:pPr>
                      <a:r>
                        <a:rPr lang="en-IE" sz="800" b="0" i="1" dirty="0">
                          <a:solidFill>
                            <a:srgbClr val="000000"/>
                          </a:solidFill>
                          <a:effectLst/>
                          <a:latin typeface="Calibri" panose="020F0502020204030204" pitchFamily="34" charset="0"/>
                        </a:rPr>
                        <a:t>Payroll (including Travel &amp; Subsistence/Expenses) Shared Services for the ETB Sector;</a:t>
                      </a:r>
                      <a:r>
                        <a:rPr lang="en-IE" sz="800" b="0" i="0" dirty="0">
                          <a:solidFill>
                            <a:srgbClr val="FFFFFF"/>
                          </a:solidFill>
                          <a:effectLst/>
                          <a:latin typeface="Calibri" panose="020F0502020204030204" pitchFamily="34" charset="0"/>
                        </a:rPr>
                        <a:t>​</a:t>
                      </a:r>
                      <a:endParaRPr lang="en-IE" sz="800" b="0" i="0" dirty="0">
                        <a:solidFill>
                          <a:srgbClr val="FFFFFF"/>
                        </a:solidFill>
                        <a:effectLst/>
                        <a:latin typeface="Arial" panose="020B0604020202020204" pitchFamily="34" charset="0"/>
                      </a:endParaRPr>
                    </a:p>
                    <a:p>
                      <a:pPr algn="l" rtl="0" fontAlgn="base">
                        <a:buFont typeface="+mj-lt"/>
                        <a:buAutoNum type="arabicPeriod"/>
                      </a:pPr>
                      <a:r>
                        <a:rPr lang="en-IE" sz="800" b="0" i="1" dirty="0">
                          <a:solidFill>
                            <a:srgbClr val="000000"/>
                          </a:solidFill>
                          <a:effectLst/>
                          <a:latin typeface="Calibri" panose="020F0502020204030204" pitchFamily="34" charset="0"/>
                        </a:rPr>
                        <a:t>Finance Shared Services for the ETB Sector; and </a:t>
                      </a:r>
                      <a:r>
                        <a:rPr lang="en-IE" sz="800" b="0" i="0" dirty="0">
                          <a:solidFill>
                            <a:srgbClr val="FFFFFF"/>
                          </a:solidFill>
                          <a:effectLst/>
                          <a:latin typeface="Calibri" panose="020F0502020204030204" pitchFamily="34" charset="0"/>
                        </a:rPr>
                        <a:t>​</a:t>
                      </a:r>
                      <a:endParaRPr lang="en-IE" sz="800" b="0" i="0" dirty="0">
                        <a:solidFill>
                          <a:srgbClr val="FFFFFF"/>
                        </a:solidFill>
                        <a:effectLst/>
                        <a:latin typeface="Arial" panose="020B0604020202020204" pitchFamily="34" charset="0"/>
                      </a:endParaRPr>
                    </a:p>
                    <a:p>
                      <a:pPr algn="l" rtl="0" fontAlgn="base">
                        <a:buFont typeface="+mj-lt"/>
                        <a:buAutoNum type="arabicPeriod"/>
                      </a:pPr>
                      <a:r>
                        <a:rPr lang="en-IE" sz="800" b="0" i="1" dirty="0">
                          <a:solidFill>
                            <a:srgbClr val="000000"/>
                          </a:solidFill>
                          <a:effectLst/>
                          <a:latin typeface="Calibri" panose="020F0502020204030204" pitchFamily="34" charset="0"/>
                        </a:rPr>
                        <a:t>Payroll (including Travel &amp; Subsistence/Expenses) Shared Services for the HEI Sector.”</a:t>
                      </a:r>
                      <a:r>
                        <a:rPr lang="en-IE" sz="800" b="0" i="0" dirty="0">
                          <a:solidFill>
                            <a:srgbClr val="FFFFFF"/>
                          </a:solidFill>
                          <a:effectLst/>
                          <a:latin typeface="Calibri" panose="020F0502020204030204" pitchFamily="34" charset="0"/>
                        </a:rPr>
                        <a:t>​</a:t>
                      </a:r>
                      <a:endParaRPr lang="en-IE" sz="800" b="0" i="0" dirty="0">
                        <a:solidFill>
                          <a:srgbClr val="FFFFFF"/>
                        </a:solidFill>
                        <a:effectLst/>
                        <a:latin typeface="Arial" panose="020B0604020202020204" pitchFamily="34" charset="0"/>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3338156"/>
                  </a:ext>
                </a:extLst>
              </a:tr>
              <a:tr h="402495">
                <a:tc>
                  <a:txBody>
                    <a:bodyPr/>
                    <a:lstStyle/>
                    <a:p>
                      <a:pPr algn="ctr" rtl="0" fontAlgn="base"/>
                      <a:r>
                        <a:rPr lang="en-IE" sz="800" b="1" i="1" dirty="0">
                          <a:solidFill>
                            <a:srgbClr val="000000"/>
                          </a:solidFill>
                          <a:effectLst/>
                          <a:latin typeface="Calibri" panose="020F0502020204030204" pitchFamily="34" charset="0"/>
                        </a:rPr>
                        <a:t>Where will ESBS be located?</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2F2F2"/>
                    </a:solidFill>
                  </a:tcPr>
                </a:tc>
                <a:tc>
                  <a:txBody>
                    <a:bodyPr/>
                    <a:lstStyle/>
                    <a:p>
                      <a:pPr algn="l" rtl="0" fontAlgn="base"/>
                      <a:r>
                        <a:rPr lang="en-IE" sz="800" b="0" i="1" dirty="0">
                          <a:solidFill>
                            <a:srgbClr val="000000"/>
                          </a:solidFill>
                          <a:effectLst/>
                          <a:latin typeface="Calibri" panose="020F0502020204030204" pitchFamily="34" charset="0"/>
                        </a:rPr>
                        <a:t>“The location of this office is: Education Shared Business Services (ESBS) Centre, Department of Education and Skills, Floor 6, The Liberty Centre, Blanchardstown Retail Park, Blanchardstown, Dublin 15, D15 YT2H.”</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50638622"/>
                  </a:ext>
                </a:extLst>
              </a:tr>
              <a:tr h="268224">
                <a:tc>
                  <a:txBody>
                    <a:bodyPr/>
                    <a:lstStyle/>
                    <a:p>
                      <a:pPr algn="ctr" rtl="0" fontAlgn="base"/>
                      <a:r>
                        <a:rPr lang="en-IE" sz="800" b="1" i="1" dirty="0">
                          <a:solidFill>
                            <a:srgbClr val="000000"/>
                          </a:solidFill>
                          <a:effectLst/>
                          <a:latin typeface="Calibri" panose="020F0502020204030204" pitchFamily="34" charset="0"/>
                        </a:rPr>
                        <a:t>What is transitioning?</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FFFFF"/>
                    </a:solidFill>
                  </a:tcPr>
                </a:tc>
                <a:tc>
                  <a:txBody>
                    <a:bodyPr/>
                    <a:lstStyle/>
                    <a:p>
                      <a:pPr algn="l" rtl="0" fontAlgn="base"/>
                      <a:r>
                        <a:rPr lang="en-IE" sz="800" b="0" i="1" dirty="0">
                          <a:solidFill>
                            <a:srgbClr val="000000"/>
                          </a:solidFill>
                          <a:effectLst/>
                          <a:latin typeface="Calibri" panose="020F0502020204030204" pitchFamily="34" charset="0"/>
                        </a:rPr>
                        <a:t>“For the Proof of Concept phase, all payroll activities identified for in-scope Higher Education Institutions will transition to ESBS. “</a:t>
                      </a:r>
                      <a:r>
                        <a:rPr lang="en-IE" sz="800" b="0" i="0" dirty="0">
                          <a:solidFill>
                            <a:srgbClr val="FFFFFF"/>
                          </a:solidFill>
                          <a:effectLst/>
                          <a:latin typeface="Calibri" panose="020F0502020204030204" pitchFamily="34" charset="0"/>
                        </a:rPr>
                        <a:t>​</a:t>
                      </a:r>
                      <a:endParaRPr lang="en-IE" sz="800" b="0" i="0" dirty="0">
                        <a:solidFill>
                          <a:srgbClr val="FFFFFF"/>
                        </a:solidFill>
                        <a:effectLst/>
                      </a:endParaRPr>
                    </a:p>
                  </a:txBody>
                  <a:tcPr marL="26946" marR="26946" marT="13473" marB="13473" anchor="ctr">
                    <a:lnL w="22222" cap="flat" cmpd="sng" algn="ctr">
                      <a:solidFill>
                        <a:srgbClr val="000000"/>
                      </a:solidFill>
                      <a:prstDash val="solid"/>
                      <a:round/>
                      <a:headEnd type="none" w="med" len="med"/>
                      <a:tailEnd type="none" w="med" len="med"/>
                    </a:lnL>
                    <a:lnR w="22222" cap="flat" cmpd="sng" algn="ctr">
                      <a:solidFill>
                        <a:srgbClr val="000000"/>
                      </a:solidFill>
                      <a:prstDash val="solid"/>
                      <a:round/>
                      <a:headEnd type="none" w="med" len="med"/>
                      <a:tailEnd type="none" w="med" len="med"/>
                    </a:lnR>
                    <a:lnT w="22222" cap="flat" cmpd="sng" algn="ctr">
                      <a:solidFill>
                        <a:srgbClr val="000000"/>
                      </a:solidFill>
                      <a:prstDash val="solid"/>
                      <a:round/>
                      <a:headEnd type="none" w="med" len="med"/>
                      <a:tailEnd type="none" w="med" len="med"/>
                    </a:lnT>
                    <a:lnB w="2222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39750574"/>
                  </a:ext>
                </a:extLst>
              </a:tr>
            </a:tbl>
          </a:graphicData>
        </a:graphic>
      </p:graphicFrame>
    </p:spTree>
    <p:extLst>
      <p:ext uri="{BB962C8B-B14F-4D97-AF65-F5344CB8AC3E}">
        <p14:creationId xmlns:p14="http://schemas.microsoft.com/office/powerpoint/2010/main" val="37263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EC01129-4953-48CF-9355-5E28528CBAC9}"/>
              </a:ext>
            </a:extLst>
          </p:cNvPr>
          <p:cNvGrpSpPr>
            <a:grpSpLocks noChangeAspect="1"/>
          </p:cNvGrpSpPr>
          <p:nvPr/>
        </p:nvGrpSpPr>
        <p:grpSpPr>
          <a:xfrm>
            <a:off x="4942907" y="-20821"/>
            <a:ext cx="1927821" cy="740934"/>
            <a:chOff x="-62207" y="3483997"/>
            <a:chExt cx="5313099" cy="2092327"/>
          </a:xfrm>
        </p:grpSpPr>
        <p:sp>
          <p:nvSpPr>
            <p:cNvPr id="6" name="Freeform 4">
              <a:extLst>
                <a:ext uri="{FF2B5EF4-FFF2-40B4-BE49-F238E27FC236}">
                  <a16:creationId xmlns:a16="http://schemas.microsoft.com/office/drawing/2014/main" id="{00C65D7E-DB18-420E-891A-B9056ACC9C78}"/>
                </a:ext>
              </a:extLst>
            </p:cNvPr>
            <p:cNvSpPr>
              <a:spLocks/>
            </p:cNvSpPr>
            <p:nvPr/>
          </p:nvSpPr>
          <p:spPr bwMode="auto">
            <a:xfrm>
              <a:off x="-62207" y="3483997"/>
              <a:ext cx="3496309" cy="2092327"/>
            </a:xfrm>
            <a:custGeom>
              <a:avLst/>
              <a:gdLst>
                <a:gd name="T0" fmla="*/ 919 w 1134"/>
                <a:gd name="T1" fmla="*/ 0 h 687"/>
                <a:gd name="T2" fmla="*/ 0 w 1134"/>
                <a:gd name="T3" fmla="*/ 0 h 687"/>
                <a:gd name="T4" fmla="*/ 630 w 1134"/>
                <a:gd name="T5" fmla="*/ 687 h 687"/>
                <a:gd name="T6" fmla="*/ 1134 w 1134"/>
                <a:gd name="T7" fmla="*/ 461 h 687"/>
                <a:gd name="T8" fmla="*/ 997 w 1134"/>
                <a:gd name="T9" fmla="*/ 429 h 687"/>
                <a:gd name="T10" fmla="*/ 919 w 1134"/>
                <a:gd name="T11" fmla="*/ 0 h 687"/>
              </a:gdLst>
              <a:ahLst/>
              <a:cxnLst>
                <a:cxn ang="0">
                  <a:pos x="T0" y="T1"/>
                </a:cxn>
                <a:cxn ang="0">
                  <a:pos x="T2" y="T3"/>
                </a:cxn>
                <a:cxn ang="0">
                  <a:pos x="T4" y="T5"/>
                </a:cxn>
                <a:cxn ang="0">
                  <a:pos x="T6" y="T7"/>
                </a:cxn>
                <a:cxn ang="0">
                  <a:pos x="T8" y="T9"/>
                </a:cxn>
                <a:cxn ang="0">
                  <a:pos x="T10" y="T11"/>
                </a:cxn>
              </a:cxnLst>
              <a:rect l="0" t="0" r="r" b="b"/>
              <a:pathLst>
                <a:path w="1134" h="687">
                  <a:moveTo>
                    <a:pt x="919" y="0"/>
                  </a:moveTo>
                  <a:cubicBezTo>
                    <a:pt x="0" y="0"/>
                    <a:pt x="0" y="0"/>
                    <a:pt x="0" y="0"/>
                  </a:cubicBezTo>
                  <a:cubicBezTo>
                    <a:pt x="340" y="472"/>
                    <a:pt x="630" y="687"/>
                    <a:pt x="630" y="687"/>
                  </a:cubicBezTo>
                  <a:cubicBezTo>
                    <a:pt x="801" y="681"/>
                    <a:pt x="989" y="570"/>
                    <a:pt x="1134" y="461"/>
                  </a:cubicBezTo>
                  <a:cubicBezTo>
                    <a:pt x="1088" y="452"/>
                    <a:pt x="1042" y="441"/>
                    <a:pt x="997" y="429"/>
                  </a:cubicBezTo>
                  <a:cubicBezTo>
                    <a:pt x="997" y="429"/>
                    <a:pt x="947" y="234"/>
                    <a:pt x="919" y="0"/>
                  </a:cubicBezTo>
                  <a:close/>
                </a:path>
              </a:pathLst>
            </a:custGeom>
            <a:solidFill>
              <a:srgbClr val="9BC981"/>
            </a:solidFill>
            <a:ln>
              <a:noFill/>
            </a:ln>
            <a:effectLst/>
            <a:extLst>
              <a:ext uri="{91240B29-F687-4F45-9708-019B960494DF}">
                <a14:hiddenLine xmlns:a14="http://schemas.microsoft.com/office/drawing/2010/main" w="9525">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rot="0" vert="horz" wrap="square" lIns="91440" tIns="45720" rIns="91440" bIns="45720" anchor="t" anchorCtr="0" upright="1">
              <a:noAutofit/>
            </a:bodyPr>
            <a:lstStyle/>
            <a:p>
              <a:endParaRPr lang="en-IE" dirty="0"/>
            </a:p>
          </p:txBody>
        </p:sp>
        <p:sp>
          <p:nvSpPr>
            <p:cNvPr id="7" name="Freeform 5">
              <a:extLst>
                <a:ext uri="{FF2B5EF4-FFF2-40B4-BE49-F238E27FC236}">
                  <a16:creationId xmlns:a16="http://schemas.microsoft.com/office/drawing/2014/main" id="{BC50848E-5212-4C86-99E6-64316D0BB162}"/>
                </a:ext>
              </a:extLst>
            </p:cNvPr>
            <p:cNvSpPr>
              <a:spLocks/>
            </p:cNvSpPr>
            <p:nvPr/>
          </p:nvSpPr>
          <p:spPr bwMode="auto">
            <a:xfrm>
              <a:off x="2698617" y="3536174"/>
              <a:ext cx="1424305" cy="1403985"/>
            </a:xfrm>
            <a:custGeom>
              <a:avLst/>
              <a:gdLst>
                <a:gd name="T0" fmla="*/ 462 w 462"/>
                <a:gd name="T1" fmla="*/ 244 h 461"/>
                <a:gd name="T2" fmla="*/ 393 w 462"/>
                <a:gd name="T3" fmla="*/ 0 h 461"/>
                <a:gd name="T4" fmla="*/ 0 w 462"/>
                <a:gd name="T5" fmla="*/ 0 h 461"/>
                <a:gd name="T6" fmla="*/ 78 w 462"/>
                <a:gd name="T7" fmla="*/ 429 h 461"/>
                <a:gd name="T8" fmla="*/ 215 w 462"/>
                <a:gd name="T9" fmla="*/ 461 h 461"/>
                <a:gd name="T10" fmla="*/ 462 w 462"/>
                <a:gd name="T11" fmla="*/ 244 h 461"/>
              </a:gdLst>
              <a:ahLst/>
              <a:cxnLst>
                <a:cxn ang="0">
                  <a:pos x="T0" y="T1"/>
                </a:cxn>
                <a:cxn ang="0">
                  <a:pos x="T2" y="T3"/>
                </a:cxn>
                <a:cxn ang="0">
                  <a:pos x="T4" y="T5"/>
                </a:cxn>
                <a:cxn ang="0">
                  <a:pos x="T6" y="T7"/>
                </a:cxn>
                <a:cxn ang="0">
                  <a:pos x="T8" y="T9"/>
                </a:cxn>
                <a:cxn ang="0">
                  <a:pos x="T10" y="T11"/>
                </a:cxn>
              </a:cxnLst>
              <a:rect l="0" t="0" r="r" b="b"/>
              <a:pathLst>
                <a:path w="462" h="461">
                  <a:moveTo>
                    <a:pt x="462" y="244"/>
                  </a:moveTo>
                  <a:cubicBezTo>
                    <a:pt x="442" y="162"/>
                    <a:pt x="419" y="81"/>
                    <a:pt x="393" y="0"/>
                  </a:cubicBezTo>
                  <a:cubicBezTo>
                    <a:pt x="0" y="0"/>
                    <a:pt x="0" y="0"/>
                    <a:pt x="0" y="0"/>
                  </a:cubicBezTo>
                  <a:cubicBezTo>
                    <a:pt x="28" y="234"/>
                    <a:pt x="78" y="429"/>
                    <a:pt x="78" y="429"/>
                  </a:cubicBezTo>
                  <a:cubicBezTo>
                    <a:pt x="123" y="441"/>
                    <a:pt x="169" y="452"/>
                    <a:pt x="215" y="461"/>
                  </a:cubicBezTo>
                  <a:cubicBezTo>
                    <a:pt x="360" y="352"/>
                    <a:pt x="462" y="244"/>
                    <a:pt x="462" y="244"/>
                  </a:cubicBezTo>
                  <a:close/>
                </a:path>
              </a:pathLst>
            </a:custGeom>
            <a:solidFill>
              <a:srgbClr val="41A38B"/>
            </a:solidFill>
            <a:ln>
              <a:noFill/>
            </a:ln>
            <a:effectLst/>
            <a:extLst>
              <a:ext uri="{91240B29-F687-4F45-9708-019B960494DF}">
                <a14:hiddenLine xmlns:a14="http://schemas.microsoft.com/office/drawing/2010/main" w="9525">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rot="0" vert="horz" wrap="square" lIns="91440" tIns="45720" rIns="91440" bIns="45720" anchor="t" anchorCtr="0" upright="1">
              <a:noAutofit/>
            </a:bodyPr>
            <a:lstStyle/>
            <a:p>
              <a:endParaRPr lang="en-IE" dirty="0"/>
            </a:p>
          </p:txBody>
        </p:sp>
        <p:sp>
          <p:nvSpPr>
            <p:cNvPr id="8" name="Freeform 6">
              <a:extLst>
                <a:ext uri="{FF2B5EF4-FFF2-40B4-BE49-F238E27FC236}">
                  <a16:creationId xmlns:a16="http://schemas.microsoft.com/office/drawing/2014/main" id="{029534FC-4F53-4E86-A0C5-42D0DA9DE05B}"/>
                </a:ext>
              </a:extLst>
            </p:cNvPr>
            <p:cNvSpPr>
              <a:spLocks/>
            </p:cNvSpPr>
            <p:nvPr/>
          </p:nvSpPr>
          <p:spPr bwMode="auto">
            <a:xfrm>
              <a:off x="3345892" y="3527497"/>
              <a:ext cx="1905000" cy="1550035"/>
            </a:xfrm>
            <a:custGeom>
              <a:avLst/>
              <a:gdLst>
                <a:gd name="T0" fmla="*/ 178 w 618"/>
                <a:gd name="T1" fmla="*/ 0 h 509"/>
                <a:gd name="T2" fmla="*/ 247 w 618"/>
                <a:gd name="T3" fmla="*/ 244 h 509"/>
                <a:gd name="T4" fmla="*/ 0 w 618"/>
                <a:gd name="T5" fmla="*/ 461 h 509"/>
                <a:gd name="T6" fmla="*/ 618 w 618"/>
                <a:gd name="T7" fmla="*/ 502 h 509"/>
                <a:gd name="T8" fmla="*/ 618 w 618"/>
                <a:gd name="T9" fmla="*/ 0 h 509"/>
                <a:gd name="T10" fmla="*/ 178 w 618"/>
                <a:gd name="T11" fmla="*/ 0 h 509"/>
              </a:gdLst>
              <a:ahLst/>
              <a:cxnLst>
                <a:cxn ang="0">
                  <a:pos x="T0" y="T1"/>
                </a:cxn>
                <a:cxn ang="0">
                  <a:pos x="T2" y="T3"/>
                </a:cxn>
                <a:cxn ang="0">
                  <a:pos x="T4" y="T5"/>
                </a:cxn>
                <a:cxn ang="0">
                  <a:pos x="T6" y="T7"/>
                </a:cxn>
                <a:cxn ang="0">
                  <a:pos x="T8" y="T9"/>
                </a:cxn>
                <a:cxn ang="0">
                  <a:pos x="T10" y="T11"/>
                </a:cxn>
              </a:cxnLst>
              <a:rect l="0" t="0" r="r" b="b"/>
              <a:pathLst>
                <a:path w="618" h="509">
                  <a:moveTo>
                    <a:pt x="178" y="0"/>
                  </a:moveTo>
                  <a:cubicBezTo>
                    <a:pt x="204" y="81"/>
                    <a:pt x="227" y="162"/>
                    <a:pt x="247" y="244"/>
                  </a:cubicBezTo>
                  <a:cubicBezTo>
                    <a:pt x="247" y="244"/>
                    <a:pt x="145" y="352"/>
                    <a:pt x="0" y="461"/>
                  </a:cubicBezTo>
                  <a:cubicBezTo>
                    <a:pt x="233" y="507"/>
                    <a:pt x="464" y="509"/>
                    <a:pt x="618" y="502"/>
                  </a:cubicBezTo>
                  <a:cubicBezTo>
                    <a:pt x="618" y="0"/>
                    <a:pt x="618" y="0"/>
                    <a:pt x="618" y="0"/>
                  </a:cubicBezTo>
                  <a:lnTo>
                    <a:pt x="178" y="0"/>
                  </a:lnTo>
                  <a:close/>
                </a:path>
              </a:pathLst>
            </a:custGeom>
            <a:solidFill>
              <a:srgbClr val="1B8F8C"/>
            </a:solidFill>
            <a:ln>
              <a:noFill/>
            </a:ln>
            <a:effectLst/>
            <a:extLst>
              <a:ext uri="{91240B29-F687-4F45-9708-019B960494DF}">
                <a14:hiddenLine xmlns:a14="http://schemas.microsoft.com/office/drawing/2010/main" w="9525">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rot="0" vert="horz" wrap="square" lIns="91440" tIns="45720" rIns="91440" bIns="45720" anchor="t" anchorCtr="0" upright="1">
              <a:noAutofit/>
            </a:bodyPr>
            <a:lstStyle/>
            <a:p>
              <a:endParaRPr lang="en-IE" dirty="0"/>
            </a:p>
          </p:txBody>
        </p:sp>
      </p:grpSp>
      <p:pic>
        <p:nvPicPr>
          <p:cNvPr id="9" name="Picture 8">
            <a:extLst>
              <a:ext uri="{FF2B5EF4-FFF2-40B4-BE49-F238E27FC236}">
                <a16:creationId xmlns:a16="http://schemas.microsoft.com/office/drawing/2014/main" id="{29B6D93C-434D-43AD-8DEF-AE89741FE50A}"/>
              </a:ext>
            </a:extLst>
          </p:cNvPr>
          <p:cNvPicPr>
            <a:picLocks noChangeAspect="1"/>
          </p:cNvPicPr>
          <p:nvPr/>
        </p:nvPicPr>
        <p:blipFill>
          <a:blip r:embed="rId3"/>
          <a:stretch>
            <a:fillRect/>
          </a:stretch>
        </p:blipFill>
        <p:spPr>
          <a:xfrm>
            <a:off x="109197" y="37381"/>
            <a:ext cx="907828" cy="495866"/>
          </a:xfrm>
          <a:prstGeom prst="rect">
            <a:avLst/>
          </a:prstGeom>
        </p:spPr>
      </p:pic>
      <p:sp>
        <p:nvSpPr>
          <p:cNvPr id="31" name="Text Box 52">
            <a:extLst>
              <a:ext uri="{FF2B5EF4-FFF2-40B4-BE49-F238E27FC236}">
                <a16:creationId xmlns:a16="http://schemas.microsoft.com/office/drawing/2014/main" id="{A264D401-0C39-46B6-80B4-47279ED36BE8}"/>
              </a:ext>
            </a:extLst>
          </p:cNvPr>
          <p:cNvSpPr txBox="1">
            <a:spLocks noChangeArrowheads="1"/>
          </p:cNvSpPr>
          <p:nvPr/>
        </p:nvSpPr>
        <p:spPr bwMode="auto">
          <a:xfrm>
            <a:off x="1556474" y="278768"/>
            <a:ext cx="2186470" cy="837660"/>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9525" algn="in">
                <a:solidFill>
                  <a:srgbClr val="212120"/>
                </a:solidFill>
                <a:miter lim="800000"/>
                <a:headEnd/>
                <a:tailEnd/>
              </a14:hiddenLine>
            </a:ext>
            <a:ext uri="{AF507438-7753-43E0-B8FC-AC1667EBCBE1}">
              <a14:hiddenEffects xmlns:a14="http://schemas.microsoft.com/office/drawing/2010/main">
                <a:effectLst/>
              </a14:hiddenEffects>
            </a:ext>
          </a:extLst>
        </p:spPr>
        <p:txBody>
          <a:bodyPr rot="0" vert="horz" wrap="square" lIns="65024" tIns="65024" rIns="65024" bIns="65024" anchor="b" anchorCtr="0" upright="1">
            <a:noAutofit/>
          </a:bodyPr>
          <a:lstStyle/>
          <a:p>
            <a:pPr>
              <a:lnSpc>
                <a:spcPts val="18134"/>
              </a:lnSpc>
            </a:pPr>
            <a:r>
              <a:rPr lang="en-IE" sz="4800" kern="1400" dirty="0">
                <a:solidFill>
                  <a:srgbClr val="1B8F8C"/>
                </a:solidFill>
                <a:latin typeface="Times New Roman" panose="02020603050405020304" pitchFamily="18" charset="0"/>
                <a:ea typeface="Times New Roman" panose="02020603050405020304" pitchFamily="18" charset="0"/>
              </a:rPr>
              <a:t>ESBS</a:t>
            </a:r>
            <a:endParaRPr lang="en-IE" sz="4800" kern="1400" dirty="0">
              <a:solidFill>
                <a:srgbClr val="212120"/>
              </a:solidFill>
              <a:latin typeface="Times New Roman" panose="02020603050405020304" pitchFamily="18" charset="0"/>
              <a:ea typeface="Times New Roman" panose="02020603050405020304" pitchFamily="18" charset="0"/>
            </a:endParaRPr>
          </a:p>
        </p:txBody>
      </p:sp>
      <p:grpSp>
        <p:nvGrpSpPr>
          <p:cNvPr id="32" name="Gruppieren 25">
            <a:extLst>
              <a:ext uri="{FF2B5EF4-FFF2-40B4-BE49-F238E27FC236}">
                <a16:creationId xmlns:a16="http://schemas.microsoft.com/office/drawing/2014/main" id="{A6EBED9E-0365-46AB-883C-4A54A5E885B7}"/>
              </a:ext>
            </a:extLst>
          </p:cNvPr>
          <p:cNvGrpSpPr/>
          <p:nvPr/>
        </p:nvGrpSpPr>
        <p:grpSpPr>
          <a:xfrm>
            <a:off x="322487" y="549735"/>
            <a:ext cx="384875" cy="365440"/>
            <a:chOff x="0" y="0"/>
            <a:chExt cx="567641" cy="607915"/>
          </a:xfrm>
        </p:grpSpPr>
        <p:sp>
          <p:nvSpPr>
            <p:cNvPr id="33" name="Eingekerbter Richtungspfeil 32">
              <a:extLst>
                <a:ext uri="{FF2B5EF4-FFF2-40B4-BE49-F238E27FC236}">
                  <a16:creationId xmlns:a16="http://schemas.microsoft.com/office/drawing/2014/main" id="{D4246FAC-2515-453E-822C-06940E765F55}"/>
                </a:ext>
              </a:extLst>
            </p:cNvPr>
            <p:cNvSpPr/>
            <p:nvPr/>
          </p:nvSpPr>
          <p:spPr bwMode="auto">
            <a:xfrm>
              <a:off x="225115" y="0"/>
              <a:ext cx="342526" cy="607434"/>
            </a:xfrm>
            <a:prstGeom prst="chevron">
              <a:avLst/>
            </a:prstGeom>
            <a:solidFill>
              <a:srgbClr val="41A38B"/>
            </a:solidFill>
            <a:ln w="25400" cap="flat" cmpd="sng" algn="ctr">
              <a:noFill/>
              <a:prstDash val="solid"/>
            </a:ln>
            <a:effectLst/>
          </p:spPr>
          <p:txBody>
            <a:bodyPr rtlCol="0" anchor="ctr"/>
            <a:lstStyle/>
            <a:p>
              <a:endParaRPr lang="en-IE" dirty="0"/>
            </a:p>
          </p:txBody>
        </p:sp>
        <p:sp>
          <p:nvSpPr>
            <p:cNvPr id="34" name="Eingekerbter Richtungspfeil 33">
              <a:extLst>
                <a:ext uri="{FF2B5EF4-FFF2-40B4-BE49-F238E27FC236}">
                  <a16:creationId xmlns:a16="http://schemas.microsoft.com/office/drawing/2014/main" id="{1DAFE07C-EE39-4B52-9E41-678EE94430FB}"/>
                </a:ext>
              </a:extLst>
            </p:cNvPr>
            <p:cNvSpPr/>
            <p:nvPr/>
          </p:nvSpPr>
          <p:spPr bwMode="auto">
            <a:xfrm>
              <a:off x="0" y="481"/>
              <a:ext cx="342526" cy="607434"/>
            </a:xfrm>
            <a:prstGeom prst="chevron">
              <a:avLst/>
            </a:prstGeom>
            <a:solidFill>
              <a:srgbClr val="9BC981"/>
            </a:solidFill>
            <a:ln w="25400" cap="flat" cmpd="sng" algn="ctr">
              <a:noFill/>
              <a:prstDash val="solid"/>
            </a:ln>
            <a:effectLst/>
          </p:spPr>
          <p:txBody>
            <a:bodyPr rtlCol="0" anchor="ctr"/>
            <a:lstStyle/>
            <a:p>
              <a:endParaRPr lang="en-IE" dirty="0"/>
            </a:p>
          </p:txBody>
        </p:sp>
      </p:grpSp>
      <p:graphicFrame>
        <p:nvGraphicFramePr>
          <p:cNvPr id="116" name="Table 115">
            <a:extLst>
              <a:ext uri="{FF2B5EF4-FFF2-40B4-BE49-F238E27FC236}">
                <a16:creationId xmlns:a16="http://schemas.microsoft.com/office/drawing/2014/main" id="{6425DD8D-683E-4FEE-A753-7977AA6D016E}"/>
              </a:ext>
            </a:extLst>
          </p:cNvPr>
          <p:cNvGraphicFramePr>
            <a:graphicFrameLocks noGrp="1"/>
          </p:cNvGraphicFramePr>
          <p:nvPr>
            <p:extLst>
              <p:ext uri="{D42A27DB-BD31-4B8C-83A1-F6EECF244321}">
                <p14:modId xmlns:p14="http://schemas.microsoft.com/office/powerpoint/2010/main" val="1471683210"/>
              </p:ext>
            </p:extLst>
          </p:nvPr>
        </p:nvGraphicFramePr>
        <p:xfrm>
          <a:off x="109197" y="1362830"/>
          <a:ext cx="6719779" cy="6216599"/>
        </p:xfrm>
        <a:graphic>
          <a:graphicData uri="http://schemas.openxmlformats.org/drawingml/2006/table">
            <a:tbl>
              <a:tblPr firstRow="1" bandRow="1">
                <a:tableStyleId>{E8034E78-7F5D-4C2E-B375-FC64B27BC917}</a:tableStyleId>
              </a:tblPr>
              <a:tblGrid>
                <a:gridCol w="581367">
                  <a:extLst>
                    <a:ext uri="{9D8B030D-6E8A-4147-A177-3AD203B41FA5}">
                      <a16:colId xmlns:a16="http://schemas.microsoft.com/office/drawing/2014/main" val="2741413197"/>
                    </a:ext>
                  </a:extLst>
                </a:gridCol>
                <a:gridCol w="2120653">
                  <a:extLst>
                    <a:ext uri="{9D8B030D-6E8A-4147-A177-3AD203B41FA5}">
                      <a16:colId xmlns:a16="http://schemas.microsoft.com/office/drawing/2014/main" val="2349444423"/>
                    </a:ext>
                  </a:extLst>
                </a:gridCol>
                <a:gridCol w="4017759">
                  <a:extLst>
                    <a:ext uri="{9D8B030D-6E8A-4147-A177-3AD203B41FA5}">
                      <a16:colId xmlns:a16="http://schemas.microsoft.com/office/drawing/2014/main" val="1471916603"/>
                    </a:ext>
                  </a:extLst>
                </a:gridCol>
              </a:tblGrid>
              <a:tr h="181561">
                <a:tc>
                  <a:txBody>
                    <a:bodyPr/>
                    <a:lstStyle/>
                    <a:p>
                      <a:pPr algn="ctr"/>
                      <a:r>
                        <a:rPr lang="en-IE" sz="700" b="1" dirty="0">
                          <a:solidFill>
                            <a:schemeClr val="bg1"/>
                          </a:solidFill>
                        </a:rPr>
                        <a:t>Employee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B8F8C"/>
                    </a:solidFill>
                  </a:tcPr>
                </a:tc>
                <a:tc>
                  <a:txBody>
                    <a:bodyPr/>
                    <a:lstStyle/>
                    <a:p>
                      <a:r>
                        <a:rPr lang="en-IE" sz="700" b="1" dirty="0">
                          <a:solidFill>
                            <a:schemeClr val="bg1"/>
                          </a:solidFill>
                        </a:rPr>
                        <a:t>Employee Question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B8F8C"/>
                    </a:solidFill>
                  </a:tcPr>
                </a:tc>
                <a:tc>
                  <a:txBody>
                    <a:bodyPr/>
                    <a:lstStyle/>
                    <a:p>
                      <a:r>
                        <a:rPr lang="en-IE" sz="700" b="1" dirty="0">
                          <a:solidFill>
                            <a:schemeClr val="bg1"/>
                          </a:solidFill>
                        </a:rPr>
                        <a:t>Response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B8F8C"/>
                    </a:solidFill>
                  </a:tcPr>
                </a:tc>
                <a:extLst>
                  <a:ext uri="{0D108BD9-81ED-4DB2-BD59-A6C34878D82A}">
                    <a16:rowId xmlns:a16="http://schemas.microsoft.com/office/drawing/2014/main" val="2344684778"/>
                  </a:ext>
                </a:extLst>
              </a:tr>
              <a:tr h="24949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IE" sz="800" b="1" i="0" dirty="0">
                          <a:solidFill>
                            <a:schemeClr val="tx1"/>
                          </a:solidFill>
                          <a:latin typeface="Calibri" panose="020F0502020204030204" pitchFamily="34" charset="0"/>
                          <a:ea typeface="Calibri" panose="020F0502020204030204" pitchFamily="34" charset="0"/>
                          <a:cs typeface="Calibri" panose="020F0502020204030204" pitchFamily="34" charset="0"/>
                        </a:rPr>
                        <a:t>What is moving to ESBS?</a:t>
                      </a:r>
                      <a:endParaRPr lang="en-IE" sz="800" b="1" i="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800" b="0" i="1" dirty="0">
                          <a:solidFill>
                            <a:schemeClr val="tx1"/>
                          </a:solidFill>
                        </a:rPr>
                        <a:t>“Only </a:t>
                      </a:r>
                      <a:r>
                        <a:rPr lang="en-IE" sz="800" b="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Payroll services will move to ESBS. The HR function will remain with each institute</a:t>
                      </a:r>
                      <a:r>
                        <a:rPr lang="en-IE" sz="800" b="0" i="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49263882"/>
                  </a:ext>
                </a:extLst>
              </a:tr>
              <a:tr h="437142">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Is there evidence that it is a good idea to transfer payroll services to ESBS?</a:t>
                      </a:r>
                      <a:endParaRPr lang="en-IE" sz="800" b="1"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800"/>
                        </a:spcAft>
                      </a:pPr>
                      <a:r>
                        <a:rPr lang="en-IE" sz="800" b="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“Please refer to the Government’s Shared Services Strategy and the </a:t>
                      </a:r>
                      <a:r>
                        <a:rPr lang="en-IE" sz="800" i="1" dirty="0">
                          <a:solidFill>
                            <a:schemeClr val="tx1"/>
                          </a:solidFill>
                        </a:rPr>
                        <a:t>Education and Training sector Shared Services Plan 2017-2020 to find more information and evidence to support the transfer of payroll services to ESBS. Both documents are available on the internet.”</a:t>
                      </a:r>
                      <a:endParaRPr lang="en-IE" sz="800" b="0" i="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7114198"/>
                  </a:ext>
                </a:extLst>
              </a:tr>
              <a:tr h="437142">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GB" sz="800" b="1" kern="1200" dirty="0">
                          <a:solidFill>
                            <a:schemeClr val="tx1"/>
                          </a:solidFill>
                          <a:effectLst/>
                          <a:latin typeface="+mn-lt"/>
                          <a:ea typeface="+mn-ea"/>
                          <a:cs typeface="+mn-cs"/>
                        </a:rPr>
                        <a:t>What are the timelines? </a:t>
                      </a:r>
                      <a:endParaRPr lang="en-IE" sz="800" b="1"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IE" sz="800" b="0" i="1" kern="1200" dirty="0">
                          <a:solidFill>
                            <a:schemeClr val="tx1"/>
                          </a:solidFill>
                          <a:latin typeface="Calibri"/>
                          <a:ea typeface="+mn-ea"/>
                          <a:cs typeface="Times New Roman"/>
                        </a:rPr>
                        <a:t>“All 4 Proof of Concepts Institutes have a target go live date by Quarter 3 2021. Specific details and plans outlining the transition of payroll services to ESBS will be circulated once confirmed.”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1100973"/>
                  </a:ext>
                </a:extLst>
              </a:tr>
              <a:tr h="40064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0"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Who tells you what salary I am on?</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r>
                        <a:rPr lang="en-GB" sz="800" b="0" i="1" kern="1200" dirty="0">
                          <a:solidFill>
                            <a:schemeClr val="tx1"/>
                          </a:solidFill>
                          <a:effectLst/>
                          <a:latin typeface="+mn-lt"/>
                          <a:ea typeface="+mn-ea"/>
                          <a:cs typeface="+mn-cs"/>
                        </a:rPr>
                        <a:t>“Your Institute is responsible for your HR and Personnel records. Any changes will be made at a local level and will feed through to Core Pay directly (Core is the integrated system in use).”</a:t>
                      </a:r>
                      <a:endParaRPr lang="en-IE" sz="800" b="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265847"/>
                  </a:ext>
                </a:extLst>
              </a:tr>
              <a:tr h="307257">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 typeface="+mj-lt"/>
                        <a:buNone/>
                        <a:tabLst/>
                        <a:defRPr/>
                      </a:pPr>
                      <a:r>
                        <a:rPr lang="en-GB" sz="800" b="1" kern="1200" dirty="0">
                          <a:solidFill>
                            <a:schemeClr val="tx1"/>
                          </a:solidFill>
                          <a:effectLst/>
                          <a:latin typeface="+mn-lt"/>
                          <a:ea typeface="+mn-ea"/>
                          <a:cs typeface="+mn-cs"/>
                        </a:rPr>
                        <a:t>Do we need new bank accounts / details etc.? If so, who is our point of contact?</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i="1" kern="1200" dirty="0">
                          <a:solidFill>
                            <a:schemeClr val="tx1"/>
                          </a:solidFill>
                          <a:effectLst/>
                          <a:latin typeface="+mn-lt"/>
                          <a:ea typeface="+mn-ea"/>
                          <a:cs typeface="+mn-cs"/>
                        </a:rPr>
                        <a:t>“No, your bank details will be brought across as part of the transition to ESBS Shared Services.”</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4884720"/>
                  </a:ext>
                </a:extLst>
              </a:tr>
              <a:tr h="30371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I am paid monthly, will this remain monthly?</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800" i="1" kern="1200" dirty="0">
                          <a:solidFill>
                            <a:schemeClr val="tx1"/>
                          </a:solidFill>
                          <a:effectLst/>
                          <a:latin typeface="+mn-lt"/>
                          <a:ea typeface="+mn-ea"/>
                          <a:cs typeface="+mn-cs"/>
                        </a:rPr>
                        <a:t>“There will be no change to Monthly pay dates for the Proof of Concept phase of the project.”</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8456103"/>
                  </a:ext>
                </a:extLst>
              </a:tr>
              <a:tr h="418986">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 typeface="+mj-lt"/>
                        <a:buNone/>
                        <a:tabLst/>
                        <a:defRPr/>
                      </a:pPr>
                      <a:r>
                        <a:rPr lang="en-GB" sz="800" b="1" kern="1200" dirty="0">
                          <a:solidFill>
                            <a:schemeClr val="tx1"/>
                          </a:solidFill>
                          <a:effectLst/>
                          <a:latin typeface="+mn-lt"/>
                          <a:ea typeface="+mn-ea"/>
                          <a:cs typeface="+mn-cs"/>
                        </a:rPr>
                        <a:t>Who deals with my personal deductions?</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800" i="1" kern="1200" dirty="0">
                          <a:solidFill>
                            <a:schemeClr val="tx1"/>
                          </a:solidFill>
                          <a:effectLst/>
                          <a:latin typeface="+mn-lt"/>
                          <a:ea typeface="+mn-ea"/>
                          <a:cs typeface="+mn-cs"/>
                        </a:rPr>
                        <a:t>“Deductions will be handled by ESBS. Some of the current deductions will not transfer across to ESBS. We are still defining the list of deductions to process but communications will be circulated specifically on this as the project progresses.”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89068532"/>
                  </a:ext>
                </a:extLst>
              </a:tr>
              <a:tr h="437142">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If needed, who carries out adjustments?</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800" i="1" kern="1200" dirty="0">
                          <a:solidFill>
                            <a:schemeClr val="tx1"/>
                          </a:solidFill>
                          <a:effectLst/>
                          <a:latin typeface="+mn-lt"/>
                          <a:ea typeface="+mn-ea"/>
                          <a:cs typeface="+mn-cs"/>
                        </a:rPr>
                        <a:t>“It will depend on the type of adjustment, if it is a salary adjustment this will be actioned by your HEI, whereas other adjustments such as underpayments of overtime will be actioned by ESBS on the instruction of your HEI. Your HEI will provide full details once confirmed.”</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6969265"/>
                  </a:ext>
                </a:extLst>
              </a:tr>
              <a:tr h="307257">
                <a:tc>
                  <a:txBody>
                    <a:bodyPr/>
                    <a:lstStyle/>
                    <a:p>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GB" sz="800" b="1" kern="1200" dirty="0">
                          <a:solidFill>
                            <a:schemeClr val="tx1"/>
                          </a:solidFill>
                          <a:effectLst/>
                          <a:latin typeface="+mn-lt"/>
                          <a:ea typeface="+mn-ea"/>
                          <a:cs typeface="+mn-cs"/>
                        </a:rPr>
                        <a:t>Do we still have “CorePortal”?</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i="1" kern="1200" dirty="0">
                          <a:solidFill>
                            <a:schemeClr val="tx1"/>
                          </a:solidFill>
                          <a:effectLst/>
                          <a:latin typeface="+mn-lt"/>
                          <a:ea typeface="+mn-ea"/>
                          <a:cs typeface="+mn-cs"/>
                        </a:rPr>
                        <a:t>“Yes you will still use “CorePortal”. You may need to change your User Name and Password – this will be confirmed and details will be communicated prior to go live.”</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0335446"/>
                  </a:ext>
                </a:extLst>
              </a:tr>
              <a:tr h="307257">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What information does ESBS staff have access to?</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800" i="1" kern="1200" dirty="0">
                          <a:solidFill>
                            <a:schemeClr val="tx1"/>
                          </a:solidFill>
                          <a:effectLst/>
                          <a:latin typeface="+mn-lt"/>
                          <a:ea typeface="+mn-ea"/>
                          <a:cs typeface="+mn-cs"/>
                        </a:rPr>
                        <a:t>“ESBS staff will only have access to information required for processing payroll.”</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1419292"/>
                  </a:ext>
                </a:extLst>
              </a:tr>
              <a:tr h="31761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GB" sz="800" b="1" kern="1200" dirty="0">
                          <a:solidFill>
                            <a:schemeClr val="tx1"/>
                          </a:solidFill>
                          <a:effectLst/>
                          <a:latin typeface="+mn-lt"/>
                          <a:ea typeface="+mn-ea"/>
                          <a:cs typeface="+mn-cs"/>
                        </a:rPr>
                        <a:t>How will the Local Property Tax (LPT) work?</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800" i="1" kern="1200" dirty="0">
                          <a:solidFill>
                            <a:schemeClr val="tx1"/>
                          </a:solidFill>
                          <a:effectLst/>
                          <a:latin typeface="+mn-lt"/>
                          <a:ea typeface="+mn-ea"/>
                          <a:cs typeface="+mn-cs"/>
                        </a:rPr>
                        <a:t>“This will not change. Notifications regarding LPT will be sent to ESBS as part of the normal RPN process.”</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81162463"/>
                  </a:ext>
                </a:extLst>
              </a:tr>
              <a:tr h="307257">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Where do I book leave and will my sick leave be visible to all in ESBS? </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800" i="1" kern="1200" dirty="0">
                          <a:solidFill>
                            <a:schemeClr val="tx1"/>
                          </a:solidFill>
                          <a:effectLst/>
                          <a:latin typeface="+mn-lt"/>
                          <a:ea typeface="+mn-ea"/>
                          <a:cs typeface="+mn-cs"/>
                        </a:rPr>
                        <a:t>“This will not change. No, your sick leave will not be visible in ESBS.”</a:t>
                      </a:r>
                      <a:endParaRPr lang="en-IE" sz="800" i="1"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2427202"/>
                  </a:ext>
                </a:extLst>
              </a:tr>
              <a:tr h="24949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GB" sz="800" b="1" kern="1200" dirty="0">
                          <a:solidFill>
                            <a:schemeClr val="tx1"/>
                          </a:solidFill>
                          <a:effectLst/>
                          <a:latin typeface="+mn-lt"/>
                          <a:ea typeface="+mn-ea"/>
                          <a:cs typeface="+mn-cs"/>
                        </a:rPr>
                        <a:t>Will deadlines change?</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spcAft>
                          <a:spcPts val="800"/>
                        </a:spcAft>
                      </a:pPr>
                      <a:r>
                        <a:rPr lang="en-GB" sz="800" i="1" kern="1200" dirty="0">
                          <a:solidFill>
                            <a:schemeClr val="tx1"/>
                          </a:solidFill>
                          <a:effectLst/>
                          <a:latin typeface="+mn-lt"/>
                          <a:ea typeface="+mn-ea"/>
                          <a:cs typeface="+mn-cs"/>
                        </a:rPr>
                        <a:t>“Details of deadlines will be made available once defined and agreed with your HEI.”</a:t>
                      </a:r>
                      <a:endParaRPr lang="en-IE" sz="800" i="1" dirty="0">
                        <a:solidFill>
                          <a:schemeClr val="tx1"/>
                        </a:solidFill>
                        <a:latin typeface="+mn-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43055370"/>
                  </a:ext>
                </a:extLst>
              </a:tr>
              <a:tr h="307257">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1" kern="1200" dirty="0">
                          <a:solidFill>
                            <a:schemeClr val="tx1"/>
                          </a:solidFill>
                          <a:effectLst/>
                          <a:latin typeface="+mn-lt"/>
                          <a:ea typeface="+mn-ea"/>
                          <a:cs typeface="+mn-cs"/>
                        </a:rPr>
                        <a:t>As a School Administrator, I enter hours on the system – will this change?</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800"/>
                        </a:spcAft>
                      </a:pPr>
                      <a:r>
                        <a:rPr lang="en-GB" sz="800" i="1" kern="1200" dirty="0">
                          <a:solidFill>
                            <a:schemeClr val="tx1"/>
                          </a:solidFill>
                          <a:effectLst/>
                          <a:latin typeface="+mn-lt"/>
                          <a:ea typeface="+mn-ea"/>
                          <a:cs typeface="+mn-cs"/>
                        </a:rPr>
                        <a:t>“This will not change.”</a:t>
                      </a:r>
                      <a:endParaRPr lang="en-IE" sz="800" i="1" dirty="0">
                        <a:solidFill>
                          <a:schemeClr val="tx1"/>
                        </a:solidFill>
                        <a:latin typeface="+mn-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1338053"/>
                  </a:ext>
                </a:extLst>
              </a:tr>
              <a:tr h="256801">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GB" sz="800" b="1" kern="1200" dirty="0">
                          <a:solidFill>
                            <a:schemeClr val="tx1"/>
                          </a:solidFill>
                          <a:effectLst/>
                          <a:latin typeface="+mn-lt"/>
                          <a:ea typeface="+mn-ea"/>
                          <a:cs typeface="+mn-cs"/>
                        </a:rPr>
                        <a:t>How are local arrangements communicated?</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spcAft>
                          <a:spcPts val="800"/>
                        </a:spcAft>
                      </a:pPr>
                      <a:r>
                        <a:rPr lang="en-IE" sz="800" i="1" dirty="0">
                          <a:solidFill>
                            <a:schemeClr val="tx1"/>
                          </a:solidFill>
                          <a:latin typeface="+mn-lt"/>
                          <a:ea typeface="Calibri" panose="020F0502020204030204" pitchFamily="34" charset="0"/>
                          <a:cs typeface="Times New Roman" panose="02020603050405020304" pitchFamily="18" charset="0"/>
                        </a:rPr>
                        <a:t>“As-Is. This will not change.”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57893955"/>
                  </a:ext>
                </a:extLst>
              </a:tr>
              <a:tr h="31761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Is travel part of the transition? I approve travel as part of my work, do I still do this?</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IE" sz="800" i="1" kern="1200" dirty="0">
                          <a:solidFill>
                            <a:schemeClr val="tx1"/>
                          </a:solidFill>
                          <a:latin typeface="+mn-lt"/>
                          <a:ea typeface="+mn-ea"/>
                          <a:cs typeface="Times New Roman" panose="02020603050405020304" pitchFamily="18" charset="0"/>
                        </a:rPr>
                        <a:t>“Processing the expense payment run will be completed by ESBS. If you currently claim your expenses or approve claims in CorePortal, this process will not change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132739"/>
                  </a:ext>
                </a:extLst>
              </a:tr>
              <a:tr h="25765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IE" sz="800" b="1"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lang="en-GB" sz="800" b="1" kern="1200" dirty="0">
                          <a:solidFill>
                            <a:schemeClr val="tx1"/>
                          </a:solidFill>
                          <a:effectLst/>
                          <a:latin typeface="+mn-lt"/>
                          <a:ea typeface="+mn-ea"/>
                          <a:cs typeface="+mn-cs"/>
                        </a:rPr>
                        <a:t>Who’s accountable for ESBS?</a:t>
                      </a:r>
                      <a:endParaRPr lang="en-IE" sz="800" b="1" i="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800" i="1" kern="1200" dirty="0">
                          <a:solidFill>
                            <a:schemeClr val="tx1"/>
                          </a:solidFill>
                          <a:latin typeface="+mn-lt"/>
                          <a:ea typeface="+mn-ea"/>
                          <a:cs typeface="Times New Roman" panose="02020603050405020304" pitchFamily="18" charset="0"/>
                        </a:rPr>
                        <a:t>“ESBS (shared services) is a business unit of the Department of Education and Skills.”</a:t>
                      </a:r>
                      <a:endParaRPr lang="en-IE" sz="800" i="1" kern="1200" dirty="0">
                        <a:solidFill>
                          <a:schemeClr val="tx1"/>
                        </a:solidFill>
                        <a:latin typeface="+mn-lt"/>
                        <a:ea typeface="+mn-ea"/>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6874734"/>
                  </a:ext>
                </a:extLst>
              </a:tr>
            </a:tbl>
          </a:graphicData>
        </a:graphic>
      </p:graphicFrame>
      <p:grpSp>
        <p:nvGrpSpPr>
          <p:cNvPr id="121" name="Group 120">
            <a:extLst>
              <a:ext uri="{FF2B5EF4-FFF2-40B4-BE49-F238E27FC236}">
                <a16:creationId xmlns:a16="http://schemas.microsoft.com/office/drawing/2014/main" id="{1B2D3B4E-50A0-4BFA-A6EB-28947891E448}"/>
              </a:ext>
            </a:extLst>
          </p:cNvPr>
          <p:cNvGrpSpPr/>
          <p:nvPr/>
        </p:nvGrpSpPr>
        <p:grpSpPr>
          <a:xfrm>
            <a:off x="220515" y="1568150"/>
            <a:ext cx="223619" cy="177741"/>
            <a:chOff x="545169" y="2772629"/>
            <a:chExt cx="748800" cy="673200"/>
          </a:xfrm>
        </p:grpSpPr>
        <p:sp>
          <p:nvSpPr>
            <p:cNvPr id="122" name="Oval 121">
              <a:extLst>
                <a:ext uri="{FF2B5EF4-FFF2-40B4-BE49-F238E27FC236}">
                  <a16:creationId xmlns:a16="http://schemas.microsoft.com/office/drawing/2014/main" id="{526AF7F9-1040-4417-97B0-C21CCBF9B819}"/>
                </a:ext>
              </a:extLst>
            </p:cNvPr>
            <p:cNvSpPr/>
            <p:nvPr/>
          </p:nvSpPr>
          <p:spPr bwMode="gray">
            <a:xfrm>
              <a:off x="545169" y="2772629"/>
              <a:ext cx="748800" cy="673200"/>
            </a:xfrm>
            <a:prstGeom prst="ellipse">
              <a:avLst/>
            </a:prstGeom>
            <a:solidFill>
              <a:schemeClr val="bg1"/>
            </a:solidFill>
            <a:ln w="57150" algn="ctr">
              <a:solidFill>
                <a:srgbClr val="7030A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3" name="Picture 6" descr="Related image">
              <a:extLst>
                <a:ext uri="{FF2B5EF4-FFF2-40B4-BE49-F238E27FC236}">
                  <a16:creationId xmlns:a16="http://schemas.microsoft.com/office/drawing/2014/main" id="{203C8224-D5BD-4BE3-9535-1F96E206BFB8}"/>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6884" t="64095" r="54450" b="7551"/>
            <a:stretch/>
          </p:blipFill>
          <p:spPr bwMode="auto">
            <a:xfrm>
              <a:off x="801993" y="2888864"/>
              <a:ext cx="240361" cy="433736"/>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133" name="Group 132">
            <a:extLst>
              <a:ext uri="{FF2B5EF4-FFF2-40B4-BE49-F238E27FC236}">
                <a16:creationId xmlns:a16="http://schemas.microsoft.com/office/drawing/2014/main" id="{583D4393-F77F-4A23-8E6F-06133BD0EA70}"/>
              </a:ext>
            </a:extLst>
          </p:cNvPr>
          <p:cNvGrpSpPr/>
          <p:nvPr/>
        </p:nvGrpSpPr>
        <p:grpSpPr>
          <a:xfrm>
            <a:off x="218997" y="1908587"/>
            <a:ext cx="223200" cy="176400"/>
            <a:chOff x="579486" y="5957639"/>
            <a:chExt cx="748800" cy="673200"/>
          </a:xfrm>
        </p:grpSpPr>
        <p:sp>
          <p:nvSpPr>
            <p:cNvPr id="134" name="Oval 133">
              <a:extLst>
                <a:ext uri="{FF2B5EF4-FFF2-40B4-BE49-F238E27FC236}">
                  <a16:creationId xmlns:a16="http://schemas.microsoft.com/office/drawing/2014/main" id="{E9920ECC-C6F8-4622-8D3E-229724D257D3}"/>
                </a:ext>
              </a:extLst>
            </p:cNvPr>
            <p:cNvSpPr/>
            <p:nvPr/>
          </p:nvSpPr>
          <p:spPr bwMode="gray">
            <a:xfrm>
              <a:off x="579486" y="5957639"/>
              <a:ext cx="748800" cy="673200"/>
            </a:xfrm>
            <a:prstGeom prst="ellipse">
              <a:avLst/>
            </a:prstGeom>
            <a:solidFill>
              <a:schemeClr val="bg1"/>
            </a:solidFill>
            <a:ln w="57150" algn="ctr">
              <a:solidFill>
                <a:srgbClr val="FFFF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35" name="Picture 6" descr="Related image">
              <a:extLst>
                <a:ext uri="{FF2B5EF4-FFF2-40B4-BE49-F238E27FC236}">
                  <a16:creationId xmlns:a16="http://schemas.microsoft.com/office/drawing/2014/main" id="{D28D9060-23A4-415F-9BBC-32B9295D8D99}"/>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282" t="30833" r="55575" b="42969"/>
            <a:stretch/>
          </p:blipFill>
          <p:spPr bwMode="auto">
            <a:xfrm>
              <a:off x="831298" y="6032351"/>
              <a:ext cx="227420" cy="482576"/>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136" name="Group 135">
            <a:extLst>
              <a:ext uri="{FF2B5EF4-FFF2-40B4-BE49-F238E27FC236}">
                <a16:creationId xmlns:a16="http://schemas.microsoft.com/office/drawing/2014/main" id="{2904CEB0-C211-4BD2-91B6-8747AAAF9671}"/>
              </a:ext>
            </a:extLst>
          </p:cNvPr>
          <p:cNvGrpSpPr/>
          <p:nvPr/>
        </p:nvGrpSpPr>
        <p:grpSpPr>
          <a:xfrm>
            <a:off x="220724" y="2410494"/>
            <a:ext cx="223200" cy="176400"/>
            <a:chOff x="5431938" y="3535647"/>
            <a:chExt cx="1954133" cy="1928982"/>
          </a:xfrm>
        </p:grpSpPr>
        <p:sp>
          <p:nvSpPr>
            <p:cNvPr id="137" name="Oval 136">
              <a:extLst>
                <a:ext uri="{FF2B5EF4-FFF2-40B4-BE49-F238E27FC236}">
                  <a16:creationId xmlns:a16="http://schemas.microsoft.com/office/drawing/2014/main" id="{E75B7800-16C2-4430-AEF4-D8DFBF516443}"/>
                </a:ext>
              </a:extLst>
            </p:cNvPr>
            <p:cNvSpPr/>
            <p:nvPr/>
          </p:nvSpPr>
          <p:spPr bwMode="gray">
            <a:xfrm>
              <a:off x="5431938" y="3535647"/>
              <a:ext cx="1954133" cy="1928982"/>
            </a:xfrm>
            <a:prstGeom prst="ellipse">
              <a:avLst/>
            </a:prstGeom>
            <a:solidFill>
              <a:schemeClr val="bg1"/>
            </a:solidFill>
            <a:ln w="57150" algn="ctr">
              <a:solidFill>
                <a:srgbClr val="00B0F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38" name="Picture 137">
              <a:extLst>
                <a:ext uri="{FF2B5EF4-FFF2-40B4-BE49-F238E27FC236}">
                  <a16:creationId xmlns:a16="http://schemas.microsoft.com/office/drawing/2014/main" id="{7A07E5A1-9543-4C7F-9CC5-5DBE54D3407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1777" t="29842" r="60889" b="53332"/>
            <a:stretch/>
          </p:blipFill>
          <p:spPr>
            <a:xfrm>
              <a:off x="6020384" y="3824887"/>
              <a:ext cx="718458" cy="1153886"/>
            </a:xfrm>
            <a:prstGeom prst="trapezoid">
              <a:avLst/>
            </a:prstGeom>
          </p:spPr>
        </p:pic>
      </p:grpSp>
      <p:grpSp>
        <p:nvGrpSpPr>
          <p:cNvPr id="151" name="Group 150">
            <a:extLst>
              <a:ext uri="{FF2B5EF4-FFF2-40B4-BE49-F238E27FC236}">
                <a16:creationId xmlns:a16="http://schemas.microsoft.com/office/drawing/2014/main" id="{B1698D7D-0A5F-4664-A6AB-405ECF2644E8}"/>
              </a:ext>
            </a:extLst>
          </p:cNvPr>
          <p:cNvGrpSpPr/>
          <p:nvPr/>
        </p:nvGrpSpPr>
        <p:grpSpPr>
          <a:xfrm>
            <a:off x="220724" y="2807702"/>
            <a:ext cx="223200" cy="176400"/>
            <a:chOff x="5431938" y="3535647"/>
            <a:chExt cx="1954133" cy="1928982"/>
          </a:xfrm>
        </p:grpSpPr>
        <p:sp>
          <p:nvSpPr>
            <p:cNvPr id="152" name="Oval 151">
              <a:extLst>
                <a:ext uri="{FF2B5EF4-FFF2-40B4-BE49-F238E27FC236}">
                  <a16:creationId xmlns:a16="http://schemas.microsoft.com/office/drawing/2014/main" id="{00BFAF63-0EFC-40D9-B845-E101963CBBDC}"/>
                </a:ext>
              </a:extLst>
            </p:cNvPr>
            <p:cNvSpPr/>
            <p:nvPr/>
          </p:nvSpPr>
          <p:spPr bwMode="gray">
            <a:xfrm>
              <a:off x="5431938" y="3535647"/>
              <a:ext cx="1954133" cy="1928982"/>
            </a:xfrm>
            <a:prstGeom prst="ellipse">
              <a:avLst/>
            </a:prstGeom>
            <a:solidFill>
              <a:schemeClr val="bg1"/>
            </a:solidFill>
            <a:ln w="57150" algn="ctr">
              <a:solidFill>
                <a:srgbClr val="00B0F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53" name="Picture 152">
              <a:extLst>
                <a:ext uri="{FF2B5EF4-FFF2-40B4-BE49-F238E27FC236}">
                  <a16:creationId xmlns:a16="http://schemas.microsoft.com/office/drawing/2014/main" id="{7AA05E49-6D6F-411E-8EFB-B447C9C18C9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1777" t="29842" r="60889" b="53332"/>
            <a:stretch/>
          </p:blipFill>
          <p:spPr>
            <a:xfrm>
              <a:off x="6020384" y="3824887"/>
              <a:ext cx="718458" cy="1153886"/>
            </a:xfrm>
            <a:prstGeom prst="trapezoid">
              <a:avLst/>
            </a:prstGeom>
          </p:spPr>
        </p:pic>
      </p:grpSp>
      <p:grpSp>
        <p:nvGrpSpPr>
          <p:cNvPr id="155" name="Group 154">
            <a:extLst>
              <a:ext uri="{FF2B5EF4-FFF2-40B4-BE49-F238E27FC236}">
                <a16:creationId xmlns:a16="http://schemas.microsoft.com/office/drawing/2014/main" id="{914CC799-0CC2-408B-8ECB-4B41778B5623}"/>
              </a:ext>
            </a:extLst>
          </p:cNvPr>
          <p:cNvGrpSpPr/>
          <p:nvPr/>
        </p:nvGrpSpPr>
        <p:grpSpPr>
          <a:xfrm>
            <a:off x="224081" y="3218588"/>
            <a:ext cx="223200" cy="176400"/>
            <a:chOff x="5431938" y="3535647"/>
            <a:chExt cx="1954133" cy="1928982"/>
          </a:xfrm>
        </p:grpSpPr>
        <p:sp>
          <p:nvSpPr>
            <p:cNvPr id="156" name="Oval 155">
              <a:extLst>
                <a:ext uri="{FF2B5EF4-FFF2-40B4-BE49-F238E27FC236}">
                  <a16:creationId xmlns:a16="http://schemas.microsoft.com/office/drawing/2014/main" id="{F9BEC895-C480-4246-8C83-C45C9F789147}"/>
                </a:ext>
              </a:extLst>
            </p:cNvPr>
            <p:cNvSpPr/>
            <p:nvPr/>
          </p:nvSpPr>
          <p:spPr bwMode="gray">
            <a:xfrm>
              <a:off x="5431938" y="3535647"/>
              <a:ext cx="1954133" cy="1928982"/>
            </a:xfrm>
            <a:prstGeom prst="ellipse">
              <a:avLst/>
            </a:prstGeom>
            <a:solidFill>
              <a:schemeClr val="bg1"/>
            </a:solidFill>
            <a:ln w="57150" algn="ctr">
              <a:solidFill>
                <a:srgbClr val="00B05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57" name="Picture 156">
              <a:extLst>
                <a:ext uri="{FF2B5EF4-FFF2-40B4-BE49-F238E27FC236}">
                  <a16:creationId xmlns:a16="http://schemas.microsoft.com/office/drawing/2014/main" id="{384ED810-7A8D-4531-A152-D9B6CF739EA4}"/>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82667" t="10476" r="10223" b="73650"/>
            <a:stretch/>
          </p:blipFill>
          <p:spPr>
            <a:xfrm>
              <a:off x="5980450" y="3893924"/>
              <a:ext cx="842991" cy="1317169"/>
            </a:xfrm>
            <a:prstGeom prst="trapezoid">
              <a:avLst/>
            </a:prstGeom>
            <a:ln>
              <a:noFill/>
            </a:ln>
          </p:spPr>
        </p:pic>
      </p:grpSp>
      <p:grpSp>
        <p:nvGrpSpPr>
          <p:cNvPr id="158" name="Group 157">
            <a:extLst>
              <a:ext uri="{FF2B5EF4-FFF2-40B4-BE49-F238E27FC236}">
                <a16:creationId xmlns:a16="http://schemas.microsoft.com/office/drawing/2014/main" id="{D5025F58-F4C8-4C86-9219-720DCCEC6B7C}"/>
              </a:ext>
            </a:extLst>
          </p:cNvPr>
          <p:cNvGrpSpPr/>
          <p:nvPr/>
        </p:nvGrpSpPr>
        <p:grpSpPr>
          <a:xfrm>
            <a:off x="223063" y="4389014"/>
            <a:ext cx="223619" cy="177741"/>
            <a:chOff x="545169" y="2772629"/>
            <a:chExt cx="748800" cy="673200"/>
          </a:xfrm>
        </p:grpSpPr>
        <p:sp>
          <p:nvSpPr>
            <p:cNvPr id="159" name="Oval 158">
              <a:extLst>
                <a:ext uri="{FF2B5EF4-FFF2-40B4-BE49-F238E27FC236}">
                  <a16:creationId xmlns:a16="http://schemas.microsoft.com/office/drawing/2014/main" id="{0418D693-0E60-45D2-810B-9AD263454512}"/>
                </a:ext>
              </a:extLst>
            </p:cNvPr>
            <p:cNvSpPr/>
            <p:nvPr/>
          </p:nvSpPr>
          <p:spPr bwMode="gray">
            <a:xfrm>
              <a:off x="545169" y="2772629"/>
              <a:ext cx="748800" cy="673200"/>
            </a:xfrm>
            <a:prstGeom prst="ellipse">
              <a:avLst/>
            </a:prstGeom>
            <a:solidFill>
              <a:schemeClr val="bg1"/>
            </a:solidFill>
            <a:ln w="57150" algn="ctr">
              <a:solidFill>
                <a:srgbClr val="7030A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60" name="Picture 6" descr="Related image">
              <a:extLst>
                <a:ext uri="{FF2B5EF4-FFF2-40B4-BE49-F238E27FC236}">
                  <a16:creationId xmlns:a16="http://schemas.microsoft.com/office/drawing/2014/main" id="{36EFA8B4-9742-4908-A1EC-2E1781F6A19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6884" t="64095" r="54450" b="7551"/>
            <a:stretch/>
          </p:blipFill>
          <p:spPr bwMode="auto">
            <a:xfrm>
              <a:off x="801993" y="2888864"/>
              <a:ext cx="240361" cy="433736"/>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161" name="Group 160">
            <a:extLst>
              <a:ext uri="{FF2B5EF4-FFF2-40B4-BE49-F238E27FC236}">
                <a16:creationId xmlns:a16="http://schemas.microsoft.com/office/drawing/2014/main" id="{1794FD89-C057-4834-8646-97939C8D8BD2}"/>
              </a:ext>
            </a:extLst>
          </p:cNvPr>
          <p:cNvGrpSpPr/>
          <p:nvPr/>
        </p:nvGrpSpPr>
        <p:grpSpPr>
          <a:xfrm>
            <a:off x="234876" y="4847351"/>
            <a:ext cx="223200" cy="176400"/>
            <a:chOff x="525252" y="3518714"/>
            <a:chExt cx="748366" cy="672810"/>
          </a:xfrm>
        </p:grpSpPr>
        <p:sp>
          <p:nvSpPr>
            <p:cNvPr id="169" name="Oval 168">
              <a:extLst>
                <a:ext uri="{FF2B5EF4-FFF2-40B4-BE49-F238E27FC236}">
                  <a16:creationId xmlns:a16="http://schemas.microsoft.com/office/drawing/2014/main" id="{AFCBB631-257B-42D0-9409-3A4A94E271C2}"/>
                </a:ext>
              </a:extLst>
            </p:cNvPr>
            <p:cNvSpPr/>
            <p:nvPr/>
          </p:nvSpPr>
          <p:spPr bwMode="gray">
            <a:xfrm>
              <a:off x="525252" y="3518714"/>
              <a:ext cx="748366" cy="672810"/>
            </a:xfrm>
            <a:prstGeom prst="ellipse">
              <a:avLst/>
            </a:prstGeom>
            <a:solidFill>
              <a:schemeClr val="bg1"/>
            </a:solidFill>
            <a:ln w="57150" algn="ctr">
              <a:solidFill>
                <a:srgbClr val="C000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70" name="Picture 6" descr="Related image">
              <a:extLst>
                <a:ext uri="{FF2B5EF4-FFF2-40B4-BE49-F238E27FC236}">
                  <a16:creationId xmlns:a16="http://schemas.microsoft.com/office/drawing/2014/main" id="{26D8066F-B24D-47DE-A5E3-466668CAB856}"/>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50688" t="-20" r="23911" b="75492"/>
            <a:stretch/>
          </p:blipFill>
          <p:spPr bwMode="auto">
            <a:xfrm>
              <a:off x="699118" y="3652050"/>
              <a:ext cx="353980" cy="402597"/>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195" name="Group 194">
            <a:extLst>
              <a:ext uri="{FF2B5EF4-FFF2-40B4-BE49-F238E27FC236}">
                <a16:creationId xmlns:a16="http://schemas.microsoft.com/office/drawing/2014/main" id="{4D0EAC56-B5B2-4982-A2B6-FFCA17D12C7F}"/>
              </a:ext>
            </a:extLst>
          </p:cNvPr>
          <p:cNvGrpSpPr/>
          <p:nvPr/>
        </p:nvGrpSpPr>
        <p:grpSpPr>
          <a:xfrm>
            <a:off x="230821" y="5167384"/>
            <a:ext cx="223200" cy="176400"/>
            <a:chOff x="579486" y="5957639"/>
            <a:chExt cx="748800" cy="673200"/>
          </a:xfrm>
        </p:grpSpPr>
        <p:sp>
          <p:nvSpPr>
            <p:cNvPr id="196" name="Oval 195">
              <a:extLst>
                <a:ext uri="{FF2B5EF4-FFF2-40B4-BE49-F238E27FC236}">
                  <a16:creationId xmlns:a16="http://schemas.microsoft.com/office/drawing/2014/main" id="{34342FC4-B4E0-46B6-A805-C5991D26493D}"/>
                </a:ext>
              </a:extLst>
            </p:cNvPr>
            <p:cNvSpPr/>
            <p:nvPr/>
          </p:nvSpPr>
          <p:spPr bwMode="gray">
            <a:xfrm>
              <a:off x="579486" y="5957639"/>
              <a:ext cx="748800" cy="673200"/>
            </a:xfrm>
            <a:prstGeom prst="ellipse">
              <a:avLst/>
            </a:prstGeom>
            <a:solidFill>
              <a:schemeClr val="bg1"/>
            </a:solidFill>
            <a:ln w="57150" algn="ctr">
              <a:solidFill>
                <a:srgbClr val="FFFF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97" name="Picture 6" descr="Related image">
              <a:extLst>
                <a:ext uri="{FF2B5EF4-FFF2-40B4-BE49-F238E27FC236}">
                  <a16:creationId xmlns:a16="http://schemas.microsoft.com/office/drawing/2014/main" id="{38A4995B-1DF4-40C4-B5B7-A6333225182E}"/>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282" t="30833" r="55575" b="42969"/>
            <a:stretch/>
          </p:blipFill>
          <p:spPr bwMode="auto">
            <a:xfrm>
              <a:off x="831298" y="6032351"/>
              <a:ext cx="227420" cy="482576"/>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198" name="Group 197">
            <a:extLst>
              <a:ext uri="{FF2B5EF4-FFF2-40B4-BE49-F238E27FC236}">
                <a16:creationId xmlns:a16="http://schemas.microsoft.com/office/drawing/2014/main" id="{E9F0AF43-EBD9-4E27-B087-70AFC9AF537F}"/>
              </a:ext>
            </a:extLst>
          </p:cNvPr>
          <p:cNvGrpSpPr/>
          <p:nvPr/>
        </p:nvGrpSpPr>
        <p:grpSpPr>
          <a:xfrm>
            <a:off x="234876" y="5508630"/>
            <a:ext cx="223200" cy="176400"/>
            <a:chOff x="525252" y="4395775"/>
            <a:chExt cx="748366" cy="672810"/>
          </a:xfrm>
        </p:grpSpPr>
        <p:sp>
          <p:nvSpPr>
            <p:cNvPr id="199" name="Oval 198">
              <a:extLst>
                <a:ext uri="{FF2B5EF4-FFF2-40B4-BE49-F238E27FC236}">
                  <a16:creationId xmlns:a16="http://schemas.microsoft.com/office/drawing/2014/main" id="{A2B31FC9-4744-48D1-9CD8-87413489A993}"/>
                </a:ext>
              </a:extLst>
            </p:cNvPr>
            <p:cNvSpPr/>
            <p:nvPr/>
          </p:nvSpPr>
          <p:spPr bwMode="gray">
            <a:xfrm>
              <a:off x="525252" y="4395775"/>
              <a:ext cx="748366" cy="672810"/>
            </a:xfrm>
            <a:prstGeom prst="ellipse">
              <a:avLst/>
            </a:prstGeom>
            <a:solidFill>
              <a:schemeClr val="bg1"/>
            </a:solidFill>
            <a:ln w="57150" algn="ctr">
              <a:solidFill>
                <a:srgbClr val="FFC0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00" name="Picture 199">
              <a:extLst>
                <a:ext uri="{FF2B5EF4-FFF2-40B4-BE49-F238E27FC236}">
                  <a16:creationId xmlns:a16="http://schemas.microsoft.com/office/drawing/2014/main" id="{4BE43E84-92B6-4EE7-BD0B-D87FCD6281CA}"/>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22444" t="9735" r="71038" b="74392"/>
            <a:stretch/>
          </p:blipFill>
          <p:spPr>
            <a:xfrm>
              <a:off x="790160" y="4494528"/>
              <a:ext cx="241062" cy="435763"/>
            </a:xfrm>
            <a:prstGeom prst="trapezoid">
              <a:avLst/>
            </a:prstGeom>
          </p:spPr>
        </p:pic>
      </p:grpSp>
      <p:grpSp>
        <p:nvGrpSpPr>
          <p:cNvPr id="201" name="Group 200">
            <a:extLst>
              <a:ext uri="{FF2B5EF4-FFF2-40B4-BE49-F238E27FC236}">
                <a16:creationId xmlns:a16="http://schemas.microsoft.com/office/drawing/2014/main" id="{85FA9C71-33B9-4FCA-A6B7-ECDFAF705BF4}"/>
              </a:ext>
            </a:extLst>
          </p:cNvPr>
          <p:cNvGrpSpPr/>
          <p:nvPr/>
        </p:nvGrpSpPr>
        <p:grpSpPr>
          <a:xfrm>
            <a:off x="210677" y="3601759"/>
            <a:ext cx="223619" cy="177741"/>
            <a:chOff x="545169" y="2772629"/>
            <a:chExt cx="748800" cy="673200"/>
          </a:xfrm>
        </p:grpSpPr>
        <p:sp>
          <p:nvSpPr>
            <p:cNvPr id="202" name="Oval 201">
              <a:extLst>
                <a:ext uri="{FF2B5EF4-FFF2-40B4-BE49-F238E27FC236}">
                  <a16:creationId xmlns:a16="http://schemas.microsoft.com/office/drawing/2014/main" id="{8956BF41-6BB1-4D84-AF3A-E1C63F2FF76F}"/>
                </a:ext>
              </a:extLst>
            </p:cNvPr>
            <p:cNvSpPr/>
            <p:nvPr/>
          </p:nvSpPr>
          <p:spPr bwMode="gray">
            <a:xfrm>
              <a:off x="545169" y="2772629"/>
              <a:ext cx="748800" cy="673200"/>
            </a:xfrm>
            <a:prstGeom prst="ellipse">
              <a:avLst/>
            </a:prstGeom>
            <a:solidFill>
              <a:schemeClr val="bg1"/>
            </a:solidFill>
            <a:ln w="57150" algn="ctr">
              <a:solidFill>
                <a:srgbClr val="7030A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11" name="Picture 6" descr="Related image">
              <a:extLst>
                <a:ext uri="{FF2B5EF4-FFF2-40B4-BE49-F238E27FC236}">
                  <a16:creationId xmlns:a16="http://schemas.microsoft.com/office/drawing/2014/main" id="{1921B1E6-B8F1-457C-9458-EF4D3434C7B3}"/>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6884" t="64095" r="54450" b="7551"/>
            <a:stretch/>
          </p:blipFill>
          <p:spPr bwMode="auto">
            <a:xfrm>
              <a:off x="801993" y="2888864"/>
              <a:ext cx="240361" cy="433736"/>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212" name="Group 211">
            <a:extLst>
              <a:ext uri="{FF2B5EF4-FFF2-40B4-BE49-F238E27FC236}">
                <a16:creationId xmlns:a16="http://schemas.microsoft.com/office/drawing/2014/main" id="{44CAD5C6-5BC3-455A-B65A-E6757E58D58A}"/>
              </a:ext>
            </a:extLst>
          </p:cNvPr>
          <p:cNvGrpSpPr/>
          <p:nvPr/>
        </p:nvGrpSpPr>
        <p:grpSpPr>
          <a:xfrm>
            <a:off x="228991" y="3933698"/>
            <a:ext cx="223200" cy="176400"/>
            <a:chOff x="5431938" y="3535647"/>
            <a:chExt cx="1954133" cy="1928982"/>
          </a:xfrm>
        </p:grpSpPr>
        <p:sp>
          <p:nvSpPr>
            <p:cNvPr id="213" name="Oval 212">
              <a:extLst>
                <a:ext uri="{FF2B5EF4-FFF2-40B4-BE49-F238E27FC236}">
                  <a16:creationId xmlns:a16="http://schemas.microsoft.com/office/drawing/2014/main" id="{F9711931-FC14-4F01-AB27-BA7A1474E49A}"/>
                </a:ext>
              </a:extLst>
            </p:cNvPr>
            <p:cNvSpPr/>
            <p:nvPr/>
          </p:nvSpPr>
          <p:spPr bwMode="gray">
            <a:xfrm>
              <a:off x="5431938" y="3535647"/>
              <a:ext cx="1954133" cy="1928982"/>
            </a:xfrm>
            <a:prstGeom prst="ellipse">
              <a:avLst/>
            </a:prstGeom>
            <a:solidFill>
              <a:schemeClr val="bg1"/>
            </a:solidFill>
            <a:ln w="57150" algn="ctr">
              <a:solidFill>
                <a:srgbClr val="00B05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16" name="Picture 215">
              <a:extLst>
                <a:ext uri="{FF2B5EF4-FFF2-40B4-BE49-F238E27FC236}">
                  <a16:creationId xmlns:a16="http://schemas.microsoft.com/office/drawing/2014/main" id="{73E8FDE7-895E-40FD-8395-AF7EDB601DEE}"/>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82667" t="10476" r="10223" b="73650"/>
            <a:stretch/>
          </p:blipFill>
          <p:spPr>
            <a:xfrm>
              <a:off x="5980450" y="3893924"/>
              <a:ext cx="842991" cy="1317169"/>
            </a:xfrm>
            <a:prstGeom prst="trapezoid">
              <a:avLst/>
            </a:prstGeom>
            <a:ln>
              <a:noFill/>
            </a:ln>
          </p:spPr>
        </p:pic>
      </p:grpSp>
      <p:grpSp>
        <p:nvGrpSpPr>
          <p:cNvPr id="220" name="Group 219">
            <a:extLst>
              <a:ext uri="{FF2B5EF4-FFF2-40B4-BE49-F238E27FC236}">
                <a16:creationId xmlns:a16="http://schemas.microsoft.com/office/drawing/2014/main" id="{A34C3BBE-A1D7-4C91-A75D-5F69E9E94910}"/>
              </a:ext>
            </a:extLst>
          </p:cNvPr>
          <p:cNvGrpSpPr/>
          <p:nvPr/>
        </p:nvGrpSpPr>
        <p:grpSpPr>
          <a:xfrm>
            <a:off x="237862" y="5853390"/>
            <a:ext cx="223200" cy="176400"/>
            <a:chOff x="5431938" y="3535647"/>
            <a:chExt cx="1954133" cy="1928982"/>
          </a:xfrm>
        </p:grpSpPr>
        <p:sp>
          <p:nvSpPr>
            <p:cNvPr id="221" name="Oval 220">
              <a:extLst>
                <a:ext uri="{FF2B5EF4-FFF2-40B4-BE49-F238E27FC236}">
                  <a16:creationId xmlns:a16="http://schemas.microsoft.com/office/drawing/2014/main" id="{D74241BD-06D1-4F62-AAE2-F2CF16BD957A}"/>
                </a:ext>
              </a:extLst>
            </p:cNvPr>
            <p:cNvSpPr/>
            <p:nvPr/>
          </p:nvSpPr>
          <p:spPr bwMode="gray">
            <a:xfrm>
              <a:off x="5431938" y="3535647"/>
              <a:ext cx="1954133" cy="1928982"/>
            </a:xfrm>
            <a:prstGeom prst="ellipse">
              <a:avLst/>
            </a:prstGeom>
            <a:solidFill>
              <a:schemeClr val="bg1"/>
            </a:solidFill>
            <a:ln w="57150" algn="ctr">
              <a:solidFill>
                <a:srgbClr val="00B0F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22" name="Picture 221">
              <a:extLst>
                <a:ext uri="{FF2B5EF4-FFF2-40B4-BE49-F238E27FC236}">
                  <a16:creationId xmlns:a16="http://schemas.microsoft.com/office/drawing/2014/main" id="{2FA6B830-C3A2-4BB6-B4E2-C34CBE8764D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1777" t="29842" r="60889" b="53332"/>
            <a:stretch/>
          </p:blipFill>
          <p:spPr>
            <a:xfrm>
              <a:off x="6020384" y="3824887"/>
              <a:ext cx="718458" cy="1153886"/>
            </a:xfrm>
            <a:prstGeom prst="trapezoid">
              <a:avLst/>
            </a:prstGeom>
          </p:spPr>
        </p:pic>
      </p:grpSp>
      <p:grpSp>
        <p:nvGrpSpPr>
          <p:cNvPr id="223" name="Group 222">
            <a:extLst>
              <a:ext uri="{FF2B5EF4-FFF2-40B4-BE49-F238E27FC236}">
                <a16:creationId xmlns:a16="http://schemas.microsoft.com/office/drawing/2014/main" id="{D5A29F53-9EDD-44E0-8497-D584CDDDB090}"/>
              </a:ext>
            </a:extLst>
          </p:cNvPr>
          <p:cNvGrpSpPr/>
          <p:nvPr/>
        </p:nvGrpSpPr>
        <p:grpSpPr>
          <a:xfrm>
            <a:off x="242431" y="6179731"/>
            <a:ext cx="223200" cy="176400"/>
            <a:chOff x="525252" y="3518714"/>
            <a:chExt cx="748366" cy="672810"/>
          </a:xfrm>
        </p:grpSpPr>
        <p:sp>
          <p:nvSpPr>
            <p:cNvPr id="224" name="Oval 223">
              <a:extLst>
                <a:ext uri="{FF2B5EF4-FFF2-40B4-BE49-F238E27FC236}">
                  <a16:creationId xmlns:a16="http://schemas.microsoft.com/office/drawing/2014/main" id="{E6536BB8-3F83-465E-83E5-CB92A16A1CD0}"/>
                </a:ext>
              </a:extLst>
            </p:cNvPr>
            <p:cNvSpPr/>
            <p:nvPr/>
          </p:nvSpPr>
          <p:spPr bwMode="gray">
            <a:xfrm>
              <a:off x="525252" y="3518714"/>
              <a:ext cx="748366" cy="672810"/>
            </a:xfrm>
            <a:prstGeom prst="ellipse">
              <a:avLst/>
            </a:prstGeom>
            <a:solidFill>
              <a:schemeClr val="bg1"/>
            </a:solidFill>
            <a:ln w="57150" algn="ctr">
              <a:solidFill>
                <a:srgbClr val="C000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25" name="Picture 6" descr="Related image">
              <a:extLst>
                <a:ext uri="{FF2B5EF4-FFF2-40B4-BE49-F238E27FC236}">
                  <a16:creationId xmlns:a16="http://schemas.microsoft.com/office/drawing/2014/main" id="{371D7AE2-50E1-4C98-8D54-4731639696D2}"/>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50688" t="-20" r="23911" b="75492"/>
            <a:stretch/>
          </p:blipFill>
          <p:spPr bwMode="auto">
            <a:xfrm>
              <a:off x="699118" y="3652050"/>
              <a:ext cx="353980" cy="402597"/>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226" name="Group 225">
            <a:extLst>
              <a:ext uri="{FF2B5EF4-FFF2-40B4-BE49-F238E27FC236}">
                <a16:creationId xmlns:a16="http://schemas.microsoft.com/office/drawing/2014/main" id="{F58A9B75-6A7F-4B83-8B4E-01D08B848FC1}"/>
              </a:ext>
            </a:extLst>
          </p:cNvPr>
          <p:cNvGrpSpPr/>
          <p:nvPr/>
        </p:nvGrpSpPr>
        <p:grpSpPr>
          <a:xfrm>
            <a:off x="241570" y="6461213"/>
            <a:ext cx="223200" cy="176400"/>
            <a:chOff x="579486" y="5957639"/>
            <a:chExt cx="748800" cy="673200"/>
          </a:xfrm>
        </p:grpSpPr>
        <p:sp>
          <p:nvSpPr>
            <p:cNvPr id="227" name="Oval 226">
              <a:extLst>
                <a:ext uri="{FF2B5EF4-FFF2-40B4-BE49-F238E27FC236}">
                  <a16:creationId xmlns:a16="http://schemas.microsoft.com/office/drawing/2014/main" id="{3C7822BD-106D-4B68-81EE-22190A7DB588}"/>
                </a:ext>
              </a:extLst>
            </p:cNvPr>
            <p:cNvSpPr/>
            <p:nvPr/>
          </p:nvSpPr>
          <p:spPr bwMode="gray">
            <a:xfrm>
              <a:off x="579486" y="5957639"/>
              <a:ext cx="748800" cy="673200"/>
            </a:xfrm>
            <a:prstGeom prst="ellipse">
              <a:avLst/>
            </a:prstGeom>
            <a:solidFill>
              <a:schemeClr val="bg1"/>
            </a:solidFill>
            <a:ln w="57150" algn="ctr">
              <a:solidFill>
                <a:srgbClr val="FFFF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28" name="Picture 6" descr="Related image">
              <a:extLst>
                <a:ext uri="{FF2B5EF4-FFF2-40B4-BE49-F238E27FC236}">
                  <a16:creationId xmlns:a16="http://schemas.microsoft.com/office/drawing/2014/main" id="{D7A18F0E-1EE8-4C50-9F55-15352F50CA42}"/>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282" t="30833" r="55575" b="42969"/>
            <a:stretch/>
          </p:blipFill>
          <p:spPr bwMode="auto">
            <a:xfrm>
              <a:off x="831298" y="6032351"/>
              <a:ext cx="227420" cy="482576"/>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229" name="Group 228">
            <a:extLst>
              <a:ext uri="{FF2B5EF4-FFF2-40B4-BE49-F238E27FC236}">
                <a16:creationId xmlns:a16="http://schemas.microsoft.com/office/drawing/2014/main" id="{5F7B1EEB-4F32-49A2-81CF-B346F4E35A7B}"/>
              </a:ext>
            </a:extLst>
          </p:cNvPr>
          <p:cNvGrpSpPr/>
          <p:nvPr/>
        </p:nvGrpSpPr>
        <p:grpSpPr>
          <a:xfrm>
            <a:off x="237862" y="6746098"/>
            <a:ext cx="223200" cy="176400"/>
            <a:chOff x="5431938" y="3535647"/>
            <a:chExt cx="1954133" cy="1928982"/>
          </a:xfrm>
        </p:grpSpPr>
        <p:sp>
          <p:nvSpPr>
            <p:cNvPr id="230" name="Oval 229">
              <a:extLst>
                <a:ext uri="{FF2B5EF4-FFF2-40B4-BE49-F238E27FC236}">
                  <a16:creationId xmlns:a16="http://schemas.microsoft.com/office/drawing/2014/main" id="{01D9ED9B-F583-4D85-A692-B24A987D870F}"/>
                </a:ext>
              </a:extLst>
            </p:cNvPr>
            <p:cNvSpPr/>
            <p:nvPr/>
          </p:nvSpPr>
          <p:spPr bwMode="gray">
            <a:xfrm>
              <a:off x="5431938" y="3535647"/>
              <a:ext cx="1954133" cy="1928982"/>
            </a:xfrm>
            <a:prstGeom prst="ellipse">
              <a:avLst/>
            </a:prstGeom>
            <a:solidFill>
              <a:schemeClr val="bg1"/>
            </a:solidFill>
            <a:ln w="57150" algn="ctr">
              <a:solidFill>
                <a:srgbClr val="00B05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31" name="Picture 230">
              <a:extLst>
                <a:ext uri="{FF2B5EF4-FFF2-40B4-BE49-F238E27FC236}">
                  <a16:creationId xmlns:a16="http://schemas.microsoft.com/office/drawing/2014/main" id="{62B262E4-D73B-4999-8AE5-762459260B9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82667" t="10476" r="10223" b="73650"/>
            <a:stretch/>
          </p:blipFill>
          <p:spPr>
            <a:xfrm>
              <a:off x="5980450" y="3893924"/>
              <a:ext cx="842991" cy="1317169"/>
            </a:xfrm>
            <a:prstGeom prst="trapezoid">
              <a:avLst/>
            </a:prstGeom>
            <a:ln>
              <a:noFill/>
            </a:ln>
          </p:spPr>
        </p:pic>
      </p:grpSp>
      <p:grpSp>
        <p:nvGrpSpPr>
          <p:cNvPr id="232" name="Group 231">
            <a:extLst>
              <a:ext uri="{FF2B5EF4-FFF2-40B4-BE49-F238E27FC236}">
                <a16:creationId xmlns:a16="http://schemas.microsoft.com/office/drawing/2014/main" id="{08D022B7-A582-471C-9E3E-342C3BD1AFF2}"/>
              </a:ext>
            </a:extLst>
          </p:cNvPr>
          <p:cNvGrpSpPr/>
          <p:nvPr/>
        </p:nvGrpSpPr>
        <p:grpSpPr>
          <a:xfrm>
            <a:off x="238459" y="7359278"/>
            <a:ext cx="223200" cy="176400"/>
            <a:chOff x="525252" y="3518714"/>
            <a:chExt cx="748366" cy="672810"/>
          </a:xfrm>
        </p:grpSpPr>
        <p:sp>
          <p:nvSpPr>
            <p:cNvPr id="233" name="Oval 232">
              <a:extLst>
                <a:ext uri="{FF2B5EF4-FFF2-40B4-BE49-F238E27FC236}">
                  <a16:creationId xmlns:a16="http://schemas.microsoft.com/office/drawing/2014/main" id="{B821295D-FF07-4C13-A91B-EDCEE90160F5}"/>
                </a:ext>
              </a:extLst>
            </p:cNvPr>
            <p:cNvSpPr/>
            <p:nvPr/>
          </p:nvSpPr>
          <p:spPr bwMode="gray">
            <a:xfrm>
              <a:off x="525252" y="3518714"/>
              <a:ext cx="748366" cy="672810"/>
            </a:xfrm>
            <a:prstGeom prst="ellipse">
              <a:avLst/>
            </a:prstGeom>
            <a:solidFill>
              <a:schemeClr val="bg1"/>
            </a:solidFill>
            <a:ln w="57150" algn="ctr">
              <a:solidFill>
                <a:srgbClr val="C0000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34" name="Picture 6" descr="Related image">
              <a:extLst>
                <a:ext uri="{FF2B5EF4-FFF2-40B4-BE49-F238E27FC236}">
                  <a16:creationId xmlns:a16="http://schemas.microsoft.com/office/drawing/2014/main" id="{6D0235D2-5520-414B-97A9-7722F718B44C}"/>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50688" t="-20" r="23911" b="75492"/>
            <a:stretch/>
          </p:blipFill>
          <p:spPr bwMode="auto">
            <a:xfrm>
              <a:off x="699118" y="3652050"/>
              <a:ext cx="353980" cy="402597"/>
            </a:xfrm>
            <a:prstGeom prst="trapezoid">
              <a:avLst/>
            </a:prstGeom>
            <a:noFill/>
            <a:extLst>
              <a:ext uri="{909E8E84-426E-40DD-AFC4-6F175D3DCCD1}">
                <a14:hiddenFill xmlns:a14="http://schemas.microsoft.com/office/drawing/2010/main">
                  <a:solidFill>
                    <a:srgbClr val="FFFFFF"/>
                  </a:solidFill>
                </a14:hiddenFill>
              </a:ext>
            </a:extLst>
          </p:spPr>
        </p:pic>
      </p:grpSp>
      <p:grpSp>
        <p:nvGrpSpPr>
          <p:cNvPr id="235" name="Group 234">
            <a:extLst>
              <a:ext uri="{FF2B5EF4-FFF2-40B4-BE49-F238E27FC236}">
                <a16:creationId xmlns:a16="http://schemas.microsoft.com/office/drawing/2014/main" id="{2FC1F3A0-6E21-4033-B300-28020354977B}"/>
              </a:ext>
            </a:extLst>
          </p:cNvPr>
          <p:cNvGrpSpPr/>
          <p:nvPr/>
        </p:nvGrpSpPr>
        <p:grpSpPr>
          <a:xfrm>
            <a:off x="242431" y="7051034"/>
            <a:ext cx="223200" cy="176400"/>
            <a:chOff x="5431938" y="3535647"/>
            <a:chExt cx="1954133" cy="1928982"/>
          </a:xfrm>
        </p:grpSpPr>
        <p:sp>
          <p:nvSpPr>
            <p:cNvPr id="236" name="Oval 235">
              <a:extLst>
                <a:ext uri="{FF2B5EF4-FFF2-40B4-BE49-F238E27FC236}">
                  <a16:creationId xmlns:a16="http://schemas.microsoft.com/office/drawing/2014/main" id="{A5F66755-4BAC-49B0-B9E1-A44E99F1B732}"/>
                </a:ext>
              </a:extLst>
            </p:cNvPr>
            <p:cNvSpPr/>
            <p:nvPr/>
          </p:nvSpPr>
          <p:spPr bwMode="gray">
            <a:xfrm>
              <a:off x="5431938" y="3535647"/>
              <a:ext cx="1954133" cy="1928982"/>
            </a:xfrm>
            <a:prstGeom prst="ellipse">
              <a:avLst/>
            </a:prstGeom>
            <a:solidFill>
              <a:schemeClr val="bg1"/>
            </a:solidFill>
            <a:ln w="57150" algn="ctr">
              <a:solidFill>
                <a:srgbClr val="00B0F0"/>
              </a:solidFill>
              <a:miter lim="800000"/>
              <a:headEnd/>
              <a:tailEnd/>
            </a:ln>
          </p:spPr>
          <p:txBody>
            <a:bodyPr rot="0" spcFirstLastPara="0" vert="horz" wrap="square" lIns="0" tIns="49846" rIns="0" bIns="49846"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44031">
                <a:lnSpc>
                  <a:spcPct val="105000"/>
                </a:lnSpc>
                <a:spcAft>
                  <a:spcPts val="277"/>
                </a:spcAft>
              </a:pPr>
              <a:endParaRPr lang="en-IE" sz="554" i="1" dirty="0">
                <a:solidFill>
                  <a:srgbClr val="75787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37" name="Picture 236">
              <a:extLst>
                <a:ext uri="{FF2B5EF4-FFF2-40B4-BE49-F238E27FC236}">
                  <a16:creationId xmlns:a16="http://schemas.microsoft.com/office/drawing/2014/main" id="{F6913850-A099-4F95-9C5C-D24E146E295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1777" t="29842" r="60889" b="53332"/>
            <a:stretch/>
          </p:blipFill>
          <p:spPr>
            <a:xfrm>
              <a:off x="6020384" y="3824887"/>
              <a:ext cx="718458" cy="1153886"/>
            </a:xfrm>
            <a:prstGeom prst="trapezoid">
              <a:avLst/>
            </a:prstGeom>
          </p:spPr>
        </p:pic>
      </p:grpSp>
      <p:sp>
        <p:nvSpPr>
          <p:cNvPr id="3" name="TextBox 2">
            <a:extLst>
              <a:ext uri="{FF2B5EF4-FFF2-40B4-BE49-F238E27FC236}">
                <a16:creationId xmlns:a16="http://schemas.microsoft.com/office/drawing/2014/main" id="{720DF28E-8276-4A00-8C42-5FA25F16C708}"/>
              </a:ext>
            </a:extLst>
          </p:cNvPr>
          <p:cNvSpPr txBox="1"/>
          <p:nvPr/>
        </p:nvSpPr>
        <p:spPr>
          <a:xfrm>
            <a:off x="209876" y="1114410"/>
            <a:ext cx="5258424" cy="215444"/>
          </a:xfrm>
          <a:prstGeom prst="rect">
            <a:avLst/>
          </a:prstGeom>
          <a:noFill/>
        </p:spPr>
        <p:txBody>
          <a:bodyPr wrap="square" rtlCol="0">
            <a:spAutoFit/>
          </a:bodyPr>
          <a:lstStyle/>
          <a:p>
            <a:r>
              <a:rPr lang="en-IE" sz="800" b="1" dirty="0"/>
              <a:t>Please note, the below is a list of FAQs which you may find helpful.</a:t>
            </a:r>
          </a:p>
        </p:txBody>
      </p:sp>
      <p:sp>
        <p:nvSpPr>
          <p:cNvPr id="93" name="Rectangle 92">
            <a:extLst>
              <a:ext uri="{FF2B5EF4-FFF2-40B4-BE49-F238E27FC236}">
                <a16:creationId xmlns:a16="http://schemas.microsoft.com/office/drawing/2014/main" id="{9CDD55E3-0E88-4B08-8854-25982170AC18}"/>
              </a:ext>
            </a:extLst>
          </p:cNvPr>
          <p:cNvSpPr/>
          <p:nvPr/>
        </p:nvSpPr>
        <p:spPr>
          <a:xfrm>
            <a:off x="-5247" y="8926464"/>
            <a:ext cx="6865089" cy="221295"/>
          </a:xfrm>
          <a:prstGeom prst="rect">
            <a:avLst/>
          </a:prstGeom>
          <a:solidFill>
            <a:srgbClr val="1B8F8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defTabSz="914400">
              <a:buFont typeface="Arial" panose="020B0604020202020204" pitchFamily="34" charset="0"/>
              <a:buChar char="•"/>
            </a:pPr>
            <a:endParaRPr lang="en-IE" sz="1200" dirty="0">
              <a:latin typeface="Arial" panose="020B0604020202020204" pitchFamily="34" charset="0"/>
              <a:cs typeface="Arial" panose="020B0604020202020204" pitchFamily="34" charset="0"/>
            </a:endParaRPr>
          </a:p>
        </p:txBody>
      </p:sp>
      <p:cxnSp>
        <p:nvCxnSpPr>
          <p:cNvPr id="125" name="Straight Connector 124">
            <a:extLst>
              <a:ext uri="{FF2B5EF4-FFF2-40B4-BE49-F238E27FC236}">
                <a16:creationId xmlns:a16="http://schemas.microsoft.com/office/drawing/2014/main" id="{178F34F9-58F3-49DD-B899-787C863F1DDE}"/>
              </a:ext>
            </a:extLst>
          </p:cNvPr>
          <p:cNvCxnSpPr/>
          <p:nvPr/>
        </p:nvCxnSpPr>
        <p:spPr>
          <a:xfrm>
            <a:off x="3254635" y="8974803"/>
            <a:ext cx="0" cy="195556"/>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1BA92A7C-0722-471A-B162-1DA5098E5861}"/>
              </a:ext>
            </a:extLst>
          </p:cNvPr>
          <p:cNvCxnSpPr/>
          <p:nvPr/>
        </p:nvCxnSpPr>
        <p:spPr>
          <a:xfrm>
            <a:off x="5347863" y="8933058"/>
            <a:ext cx="0" cy="195556"/>
          </a:xfrm>
          <a:prstGeom prst="line">
            <a:avLst/>
          </a:prstGeom>
          <a:ln>
            <a:no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2390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qVDirW1cWLO94XCun8e3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C205E51DE1C64C98667590BA2BF2DA" ma:contentTypeVersion="2" ma:contentTypeDescription="Create a new document." ma:contentTypeScope="" ma:versionID="ccd35c354b710c0d03f623830d5b4c60">
  <xsd:schema xmlns:xsd="http://www.w3.org/2001/XMLSchema" xmlns:xs="http://www.w3.org/2001/XMLSchema" xmlns:p="http://schemas.microsoft.com/office/2006/metadata/properties" xmlns:ns2="9b6b5b03-d96d-40ad-ba3e-18ec85f9cd92" targetNamespace="http://schemas.microsoft.com/office/2006/metadata/properties" ma:root="true" ma:fieldsID="0d2691ad65300fd5976eb2ebae5a3d9d" ns2:_="">
    <xsd:import namespace="9b6b5b03-d96d-40ad-ba3e-18ec85f9cd9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6b5b03-d96d-40ad-ba3e-18ec85f9cd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93705E-13B7-4C3E-BA2E-D7BC7059D200}">
  <ds:schemaRefs>
    <ds:schemaRef ds:uri="http://schemas.microsoft.com/office/2006/documentManagement/types"/>
    <ds:schemaRef ds:uri="http://purl.org/dc/elements/1.1/"/>
    <ds:schemaRef ds:uri="http://purl.org/dc/dcmitype/"/>
    <ds:schemaRef ds:uri="http://schemas.microsoft.com/office/2006/metadata/properties"/>
    <ds:schemaRef ds:uri="http://schemas.openxmlformats.org/package/2006/metadata/core-properties"/>
    <ds:schemaRef ds:uri="http://www.w3.org/XML/1998/namespace"/>
    <ds:schemaRef ds:uri="http://purl.org/dc/terms/"/>
    <ds:schemaRef ds:uri="http://schemas.microsoft.com/office/infopath/2007/PartnerControls"/>
    <ds:schemaRef ds:uri="9b6b5b03-d96d-40ad-ba3e-18ec85f9cd92"/>
  </ds:schemaRefs>
</ds:datastoreItem>
</file>

<file path=customXml/itemProps2.xml><?xml version="1.0" encoding="utf-8"?>
<ds:datastoreItem xmlns:ds="http://schemas.openxmlformats.org/officeDocument/2006/customXml" ds:itemID="{8ADF3A70-E25D-4307-BACE-A2E98BE23C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6b5b03-d96d-40ad-ba3e-18ec85f9cd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ABBF24-1BC1-4FFB-9739-C3BCB61B89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11480</TotalTime>
  <Words>1322</Words>
  <Application>Microsoft Office PowerPoint</Application>
  <PresentationFormat>Letter Paper (8.5x11 in)</PresentationFormat>
  <Paragraphs>75</Paragraphs>
  <Slides>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9" baseType="lpstr">
      <vt:lpstr>Open Sans</vt:lpstr>
      <vt:lpstr>Arial</vt:lpstr>
      <vt:lpstr>Calibri</vt:lpstr>
      <vt:lpstr>Calibri Light</vt:lpstr>
      <vt:lpstr>Times New Roman</vt:lpstr>
      <vt:lpstr>Office Theme</vt:lpstr>
      <vt:lpstr>think-cell Slide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Parisa Robinson</dc:creator>
  <cp:lastModifiedBy>Corey.Downes</cp:lastModifiedBy>
  <cp:revision>249</cp:revision>
  <dcterms:created xsi:type="dcterms:W3CDTF">2020-02-07T14:04:07Z</dcterms:created>
  <dcterms:modified xsi:type="dcterms:W3CDTF">2021-03-26T14:18:29Z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0x01010019C205E51DE1C64C98667590BA2BF2DA</vt:lpwstr>
  </property>
</Properties>
</file>